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88" r:id="rId3"/>
    <p:sldId id="265" r:id="rId4"/>
    <p:sldId id="289" r:id="rId5"/>
    <p:sldId id="290" r:id="rId6"/>
    <p:sldId id="257" r:id="rId7"/>
    <p:sldId id="272" r:id="rId8"/>
    <p:sldId id="291" r:id="rId9"/>
    <p:sldId id="295" r:id="rId10"/>
    <p:sldId id="292" r:id="rId11"/>
    <p:sldId id="273" r:id="rId12"/>
    <p:sldId id="274" r:id="rId13"/>
    <p:sldId id="296" r:id="rId14"/>
    <p:sldId id="297" r:id="rId15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PT Serif" panose="020A0603040505020204" pitchFamily="18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E1F81E-3332-437D-9BCD-87A7D1C6CA15}">
  <a:tblStyle styleId="{3EE1F81E-3332-437D-9BCD-87A7D1C6CA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3" autoAdjust="0"/>
  </p:normalViewPr>
  <p:slideViewPr>
    <p:cSldViewPr snapToGrid="0">
      <p:cViewPr varScale="1">
        <p:scale>
          <a:sx n="80" d="100"/>
          <a:sy n="80" d="100"/>
        </p:scale>
        <p:origin x="8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c5b5d10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c5b5d10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cb08cb84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cb08cb84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872b4c34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872b4c34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0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09650" y="1527538"/>
            <a:ext cx="5124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6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500" y="393960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7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5258725" y="2689900"/>
            <a:ext cx="29076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5258725" y="1776225"/>
            <a:ext cx="29076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91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■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●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erif"/>
              <a:buChar char="○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erif"/>
              <a:buChar char="■"/>
              <a:defRPr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3" r:id="rId4"/>
    <p:sldLayoutId id="2147483684" r:id="rId5"/>
    <p:sldLayoutId id="2147483685" r:id="rId6"/>
    <p:sldLayoutId id="214748368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42"/>
          <p:cNvGrpSpPr/>
          <p:nvPr/>
        </p:nvGrpSpPr>
        <p:grpSpPr>
          <a:xfrm>
            <a:off x="2526900" y="3851099"/>
            <a:ext cx="4090200" cy="586500"/>
            <a:chOff x="2526900" y="3851099"/>
            <a:chExt cx="4090200" cy="586500"/>
          </a:xfrm>
        </p:grpSpPr>
        <p:sp>
          <p:nvSpPr>
            <p:cNvPr id="239" name="Google Shape;239;p42"/>
            <p:cNvSpPr/>
            <p:nvPr/>
          </p:nvSpPr>
          <p:spPr>
            <a:xfrm>
              <a:off x="2526900" y="3851099"/>
              <a:ext cx="4090200" cy="586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2542050" y="3862799"/>
              <a:ext cx="4059900" cy="563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42"/>
          <p:cNvSpPr txBox="1">
            <a:spLocks noGrp="1"/>
          </p:cNvSpPr>
          <p:nvPr>
            <p:ph type="ctrTitle"/>
          </p:nvPr>
        </p:nvSpPr>
        <p:spPr>
          <a:xfrm>
            <a:off x="1451604" y="1582201"/>
            <a:ext cx="6281531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Movies Rating Distribution Analysis</a:t>
            </a:r>
            <a:endParaRPr sz="4800" dirty="0"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1"/>
          </p:nvPr>
        </p:nvSpPr>
        <p:spPr>
          <a:xfrm>
            <a:off x="2392500" y="393960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Zimu Su/ Metis Business project</a:t>
            </a:r>
            <a:endParaRPr dirty="0"/>
          </a:p>
        </p:txBody>
      </p:sp>
      <p:sp>
        <p:nvSpPr>
          <p:cNvPr id="243" name="Google Shape;243;p42"/>
          <p:cNvSpPr/>
          <p:nvPr/>
        </p:nvSpPr>
        <p:spPr>
          <a:xfrm>
            <a:off x="8181663" y="4133716"/>
            <a:ext cx="494472" cy="474780"/>
          </a:xfrm>
          <a:custGeom>
            <a:avLst/>
            <a:gdLst/>
            <a:ahLst/>
            <a:cxnLst/>
            <a:rect l="l" t="t" r="r" b="b"/>
            <a:pathLst>
              <a:path w="17766" h="17060" extrusionOk="0">
                <a:moveTo>
                  <a:pt x="9052" y="0"/>
                </a:moveTo>
                <a:cubicBezTo>
                  <a:pt x="9020" y="0"/>
                  <a:pt x="8987" y="1"/>
                  <a:pt x="8955" y="3"/>
                </a:cubicBezTo>
                <a:cubicBezTo>
                  <a:pt x="8026" y="50"/>
                  <a:pt x="7288" y="788"/>
                  <a:pt x="7216" y="1705"/>
                </a:cubicBezTo>
                <a:cubicBezTo>
                  <a:pt x="7169" y="2301"/>
                  <a:pt x="7431" y="2884"/>
                  <a:pt x="7895" y="3265"/>
                </a:cubicBezTo>
                <a:cubicBezTo>
                  <a:pt x="8252" y="3563"/>
                  <a:pt x="8467" y="4015"/>
                  <a:pt x="8455" y="4491"/>
                </a:cubicBezTo>
                <a:lnTo>
                  <a:pt x="8455" y="7623"/>
                </a:lnTo>
                <a:lnTo>
                  <a:pt x="5942" y="5611"/>
                </a:lnTo>
                <a:cubicBezTo>
                  <a:pt x="5573" y="5313"/>
                  <a:pt x="5359" y="4860"/>
                  <a:pt x="5359" y="4396"/>
                </a:cubicBezTo>
                <a:cubicBezTo>
                  <a:pt x="5337" y="3288"/>
                  <a:pt x="4434" y="2604"/>
                  <a:pt x="3512" y="2604"/>
                </a:cubicBezTo>
                <a:cubicBezTo>
                  <a:pt x="2968" y="2604"/>
                  <a:pt x="2417" y="2842"/>
                  <a:pt x="2037" y="3372"/>
                </a:cubicBezTo>
                <a:cubicBezTo>
                  <a:pt x="1144" y="4614"/>
                  <a:pt x="2085" y="6274"/>
                  <a:pt x="3509" y="6274"/>
                </a:cubicBezTo>
                <a:cubicBezTo>
                  <a:pt x="3642" y="6274"/>
                  <a:pt x="3779" y="6260"/>
                  <a:pt x="3918" y="6230"/>
                </a:cubicBezTo>
                <a:cubicBezTo>
                  <a:pt x="4024" y="6208"/>
                  <a:pt x="4130" y="6197"/>
                  <a:pt x="4236" y="6197"/>
                </a:cubicBezTo>
                <a:cubicBezTo>
                  <a:pt x="4598" y="6197"/>
                  <a:pt x="4955" y="6321"/>
                  <a:pt x="5240" y="6551"/>
                </a:cubicBezTo>
                <a:lnTo>
                  <a:pt x="7681" y="8504"/>
                </a:lnTo>
                <a:lnTo>
                  <a:pt x="4538" y="9218"/>
                </a:lnTo>
                <a:cubicBezTo>
                  <a:pt x="4427" y="9241"/>
                  <a:pt x="4315" y="9252"/>
                  <a:pt x="4205" y="9252"/>
                </a:cubicBezTo>
                <a:cubicBezTo>
                  <a:pt x="3852" y="9252"/>
                  <a:pt x="3509" y="9138"/>
                  <a:pt x="3228" y="8920"/>
                </a:cubicBezTo>
                <a:cubicBezTo>
                  <a:pt x="2878" y="8653"/>
                  <a:pt x="2494" y="8536"/>
                  <a:pt x="2123" y="8536"/>
                </a:cubicBezTo>
                <a:cubicBezTo>
                  <a:pt x="1006" y="8536"/>
                  <a:pt x="1" y="9604"/>
                  <a:pt x="358" y="10873"/>
                </a:cubicBezTo>
                <a:cubicBezTo>
                  <a:pt x="603" y="11749"/>
                  <a:pt x="1363" y="12210"/>
                  <a:pt x="2126" y="12210"/>
                </a:cubicBezTo>
                <a:cubicBezTo>
                  <a:pt x="2774" y="12210"/>
                  <a:pt x="3425" y="11877"/>
                  <a:pt x="3764" y="11183"/>
                </a:cubicBezTo>
                <a:cubicBezTo>
                  <a:pt x="3978" y="10754"/>
                  <a:pt x="4371" y="10456"/>
                  <a:pt x="4835" y="10361"/>
                </a:cubicBezTo>
                <a:lnTo>
                  <a:pt x="7883" y="9659"/>
                </a:lnTo>
                <a:lnTo>
                  <a:pt x="6478" y="12564"/>
                </a:lnTo>
                <a:cubicBezTo>
                  <a:pt x="6264" y="12980"/>
                  <a:pt x="5871" y="13290"/>
                  <a:pt x="5419" y="13397"/>
                </a:cubicBezTo>
                <a:cubicBezTo>
                  <a:pt x="3752" y="13814"/>
                  <a:pt x="3526" y="16100"/>
                  <a:pt x="5085" y="16826"/>
                </a:cubicBezTo>
                <a:cubicBezTo>
                  <a:pt x="5353" y="16953"/>
                  <a:pt x="5623" y="17010"/>
                  <a:pt x="5882" y="17010"/>
                </a:cubicBezTo>
                <a:cubicBezTo>
                  <a:pt x="7131" y="17010"/>
                  <a:pt x="8137" y="15677"/>
                  <a:pt x="7526" y="14385"/>
                </a:cubicBezTo>
                <a:cubicBezTo>
                  <a:pt x="7336" y="13957"/>
                  <a:pt x="7336" y="13457"/>
                  <a:pt x="7550" y="13040"/>
                </a:cubicBezTo>
                <a:lnTo>
                  <a:pt x="8907" y="10218"/>
                </a:lnTo>
                <a:lnTo>
                  <a:pt x="10300" y="13123"/>
                </a:lnTo>
                <a:cubicBezTo>
                  <a:pt x="10503" y="13552"/>
                  <a:pt x="10503" y="14040"/>
                  <a:pt x="10300" y="14469"/>
                </a:cubicBezTo>
                <a:cubicBezTo>
                  <a:pt x="9712" y="15760"/>
                  <a:pt x="10731" y="17059"/>
                  <a:pt x="11962" y="17059"/>
                </a:cubicBezTo>
                <a:cubicBezTo>
                  <a:pt x="12252" y="17059"/>
                  <a:pt x="12553" y="16987"/>
                  <a:pt x="12848" y="16826"/>
                </a:cubicBezTo>
                <a:cubicBezTo>
                  <a:pt x="13658" y="16386"/>
                  <a:pt x="14015" y="15397"/>
                  <a:pt x="13682" y="14540"/>
                </a:cubicBezTo>
                <a:cubicBezTo>
                  <a:pt x="13455" y="13981"/>
                  <a:pt x="12979" y="13576"/>
                  <a:pt x="12396" y="13433"/>
                </a:cubicBezTo>
                <a:cubicBezTo>
                  <a:pt x="11931" y="13314"/>
                  <a:pt x="11550" y="13004"/>
                  <a:pt x="11348" y="12576"/>
                </a:cubicBezTo>
                <a:lnTo>
                  <a:pt x="10003" y="9754"/>
                </a:lnTo>
                <a:lnTo>
                  <a:pt x="13134" y="10480"/>
                </a:lnTo>
                <a:cubicBezTo>
                  <a:pt x="13598" y="10587"/>
                  <a:pt x="13979" y="10897"/>
                  <a:pt x="14182" y="11314"/>
                </a:cubicBezTo>
                <a:cubicBezTo>
                  <a:pt x="14528" y="11997"/>
                  <a:pt x="15166" y="12316"/>
                  <a:pt x="15801" y="12316"/>
                </a:cubicBezTo>
                <a:cubicBezTo>
                  <a:pt x="16626" y="12316"/>
                  <a:pt x="17448" y="11777"/>
                  <a:pt x="17623" y="10802"/>
                </a:cubicBezTo>
                <a:cubicBezTo>
                  <a:pt x="17765" y="9897"/>
                  <a:pt x="17230" y="9004"/>
                  <a:pt x="16349" y="8730"/>
                </a:cubicBezTo>
                <a:cubicBezTo>
                  <a:pt x="16175" y="8679"/>
                  <a:pt x="15996" y="8654"/>
                  <a:pt x="15819" y="8654"/>
                </a:cubicBezTo>
                <a:cubicBezTo>
                  <a:pt x="15413" y="8654"/>
                  <a:pt x="15013" y="8786"/>
                  <a:pt x="14682" y="9051"/>
                </a:cubicBezTo>
                <a:cubicBezTo>
                  <a:pt x="14411" y="9261"/>
                  <a:pt x="14076" y="9368"/>
                  <a:pt x="13734" y="9368"/>
                </a:cubicBezTo>
                <a:cubicBezTo>
                  <a:pt x="13610" y="9368"/>
                  <a:pt x="13484" y="9354"/>
                  <a:pt x="13360" y="9325"/>
                </a:cubicBezTo>
                <a:lnTo>
                  <a:pt x="10312" y="8623"/>
                </a:lnTo>
                <a:lnTo>
                  <a:pt x="12836" y="6623"/>
                </a:lnTo>
                <a:cubicBezTo>
                  <a:pt x="13115" y="6407"/>
                  <a:pt x="13455" y="6286"/>
                  <a:pt x="13805" y="6286"/>
                </a:cubicBezTo>
                <a:cubicBezTo>
                  <a:pt x="13918" y="6286"/>
                  <a:pt x="14032" y="6299"/>
                  <a:pt x="14146" y="6325"/>
                </a:cubicBezTo>
                <a:cubicBezTo>
                  <a:pt x="14275" y="6350"/>
                  <a:pt x="14400" y="6363"/>
                  <a:pt x="14523" y="6363"/>
                </a:cubicBezTo>
                <a:cubicBezTo>
                  <a:pt x="15994" y="6363"/>
                  <a:pt x="16932" y="4603"/>
                  <a:pt x="15932" y="3372"/>
                </a:cubicBezTo>
                <a:cubicBezTo>
                  <a:pt x="15549" y="2901"/>
                  <a:pt x="15033" y="2690"/>
                  <a:pt x="14525" y="2690"/>
                </a:cubicBezTo>
                <a:cubicBezTo>
                  <a:pt x="13594" y="2690"/>
                  <a:pt x="12689" y="3398"/>
                  <a:pt x="12681" y="4515"/>
                </a:cubicBezTo>
                <a:cubicBezTo>
                  <a:pt x="12670" y="4991"/>
                  <a:pt x="12443" y="5432"/>
                  <a:pt x="12074" y="5718"/>
                </a:cubicBezTo>
                <a:lnTo>
                  <a:pt x="9622" y="7670"/>
                </a:lnTo>
                <a:lnTo>
                  <a:pt x="9622" y="4456"/>
                </a:lnTo>
                <a:cubicBezTo>
                  <a:pt x="9633" y="3979"/>
                  <a:pt x="9860" y="3539"/>
                  <a:pt x="10217" y="3241"/>
                </a:cubicBezTo>
                <a:cubicBezTo>
                  <a:pt x="11549" y="2131"/>
                  <a:pt x="10748" y="0"/>
                  <a:pt x="90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2"/>
          <p:cNvSpPr/>
          <p:nvPr/>
        </p:nvSpPr>
        <p:spPr>
          <a:xfrm>
            <a:off x="7949850" y="3793172"/>
            <a:ext cx="354654" cy="340560"/>
          </a:xfrm>
          <a:custGeom>
            <a:avLst/>
            <a:gdLst/>
            <a:ahLst/>
            <a:cxnLst/>
            <a:rect l="l" t="t" r="r" b="b"/>
            <a:pathLst>
              <a:path w="17766" h="17060" extrusionOk="0">
                <a:moveTo>
                  <a:pt x="9052" y="0"/>
                </a:moveTo>
                <a:cubicBezTo>
                  <a:pt x="9020" y="0"/>
                  <a:pt x="8987" y="1"/>
                  <a:pt x="8955" y="3"/>
                </a:cubicBezTo>
                <a:cubicBezTo>
                  <a:pt x="8026" y="50"/>
                  <a:pt x="7288" y="788"/>
                  <a:pt x="7216" y="1705"/>
                </a:cubicBezTo>
                <a:cubicBezTo>
                  <a:pt x="7169" y="2301"/>
                  <a:pt x="7431" y="2884"/>
                  <a:pt x="7895" y="3265"/>
                </a:cubicBezTo>
                <a:cubicBezTo>
                  <a:pt x="8252" y="3563"/>
                  <a:pt x="8467" y="4015"/>
                  <a:pt x="8455" y="4491"/>
                </a:cubicBezTo>
                <a:lnTo>
                  <a:pt x="8455" y="7623"/>
                </a:lnTo>
                <a:lnTo>
                  <a:pt x="5942" y="5611"/>
                </a:lnTo>
                <a:cubicBezTo>
                  <a:pt x="5573" y="5313"/>
                  <a:pt x="5359" y="4860"/>
                  <a:pt x="5359" y="4396"/>
                </a:cubicBezTo>
                <a:cubicBezTo>
                  <a:pt x="5337" y="3288"/>
                  <a:pt x="4434" y="2604"/>
                  <a:pt x="3512" y="2604"/>
                </a:cubicBezTo>
                <a:cubicBezTo>
                  <a:pt x="2968" y="2604"/>
                  <a:pt x="2417" y="2842"/>
                  <a:pt x="2037" y="3372"/>
                </a:cubicBezTo>
                <a:cubicBezTo>
                  <a:pt x="1144" y="4614"/>
                  <a:pt x="2085" y="6274"/>
                  <a:pt x="3509" y="6274"/>
                </a:cubicBezTo>
                <a:cubicBezTo>
                  <a:pt x="3642" y="6274"/>
                  <a:pt x="3779" y="6260"/>
                  <a:pt x="3918" y="6230"/>
                </a:cubicBezTo>
                <a:cubicBezTo>
                  <a:pt x="4024" y="6208"/>
                  <a:pt x="4130" y="6197"/>
                  <a:pt x="4236" y="6197"/>
                </a:cubicBezTo>
                <a:cubicBezTo>
                  <a:pt x="4598" y="6197"/>
                  <a:pt x="4955" y="6321"/>
                  <a:pt x="5240" y="6551"/>
                </a:cubicBezTo>
                <a:lnTo>
                  <a:pt x="7681" y="8504"/>
                </a:lnTo>
                <a:lnTo>
                  <a:pt x="4538" y="9218"/>
                </a:lnTo>
                <a:cubicBezTo>
                  <a:pt x="4427" y="9241"/>
                  <a:pt x="4315" y="9252"/>
                  <a:pt x="4205" y="9252"/>
                </a:cubicBezTo>
                <a:cubicBezTo>
                  <a:pt x="3852" y="9252"/>
                  <a:pt x="3509" y="9138"/>
                  <a:pt x="3228" y="8920"/>
                </a:cubicBezTo>
                <a:cubicBezTo>
                  <a:pt x="2878" y="8653"/>
                  <a:pt x="2494" y="8536"/>
                  <a:pt x="2123" y="8536"/>
                </a:cubicBezTo>
                <a:cubicBezTo>
                  <a:pt x="1006" y="8536"/>
                  <a:pt x="1" y="9604"/>
                  <a:pt x="358" y="10873"/>
                </a:cubicBezTo>
                <a:cubicBezTo>
                  <a:pt x="603" y="11749"/>
                  <a:pt x="1363" y="12210"/>
                  <a:pt x="2126" y="12210"/>
                </a:cubicBezTo>
                <a:cubicBezTo>
                  <a:pt x="2774" y="12210"/>
                  <a:pt x="3425" y="11877"/>
                  <a:pt x="3764" y="11183"/>
                </a:cubicBezTo>
                <a:cubicBezTo>
                  <a:pt x="3978" y="10754"/>
                  <a:pt x="4371" y="10456"/>
                  <a:pt x="4835" y="10361"/>
                </a:cubicBezTo>
                <a:lnTo>
                  <a:pt x="7883" y="9659"/>
                </a:lnTo>
                <a:lnTo>
                  <a:pt x="6478" y="12564"/>
                </a:lnTo>
                <a:cubicBezTo>
                  <a:pt x="6264" y="12980"/>
                  <a:pt x="5871" y="13290"/>
                  <a:pt x="5419" y="13397"/>
                </a:cubicBezTo>
                <a:cubicBezTo>
                  <a:pt x="3752" y="13814"/>
                  <a:pt x="3526" y="16100"/>
                  <a:pt x="5085" y="16826"/>
                </a:cubicBezTo>
                <a:cubicBezTo>
                  <a:pt x="5353" y="16953"/>
                  <a:pt x="5623" y="17010"/>
                  <a:pt x="5882" y="17010"/>
                </a:cubicBezTo>
                <a:cubicBezTo>
                  <a:pt x="7131" y="17010"/>
                  <a:pt x="8137" y="15677"/>
                  <a:pt x="7526" y="14385"/>
                </a:cubicBezTo>
                <a:cubicBezTo>
                  <a:pt x="7336" y="13957"/>
                  <a:pt x="7336" y="13457"/>
                  <a:pt x="7550" y="13040"/>
                </a:cubicBezTo>
                <a:lnTo>
                  <a:pt x="8907" y="10218"/>
                </a:lnTo>
                <a:lnTo>
                  <a:pt x="10300" y="13123"/>
                </a:lnTo>
                <a:cubicBezTo>
                  <a:pt x="10503" y="13552"/>
                  <a:pt x="10503" y="14040"/>
                  <a:pt x="10300" y="14469"/>
                </a:cubicBezTo>
                <a:cubicBezTo>
                  <a:pt x="9712" y="15760"/>
                  <a:pt x="10731" y="17059"/>
                  <a:pt x="11962" y="17059"/>
                </a:cubicBezTo>
                <a:cubicBezTo>
                  <a:pt x="12252" y="17059"/>
                  <a:pt x="12553" y="16987"/>
                  <a:pt x="12848" y="16826"/>
                </a:cubicBezTo>
                <a:cubicBezTo>
                  <a:pt x="13658" y="16386"/>
                  <a:pt x="14015" y="15397"/>
                  <a:pt x="13682" y="14540"/>
                </a:cubicBezTo>
                <a:cubicBezTo>
                  <a:pt x="13455" y="13981"/>
                  <a:pt x="12979" y="13576"/>
                  <a:pt x="12396" y="13433"/>
                </a:cubicBezTo>
                <a:cubicBezTo>
                  <a:pt x="11931" y="13314"/>
                  <a:pt x="11550" y="13004"/>
                  <a:pt x="11348" y="12576"/>
                </a:cubicBezTo>
                <a:lnTo>
                  <a:pt x="10003" y="9754"/>
                </a:lnTo>
                <a:lnTo>
                  <a:pt x="13134" y="10480"/>
                </a:lnTo>
                <a:cubicBezTo>
                  <a:pt x="13598" y="10587"/>
                  <a:pt x="13979" y="10897"/>
                  <a:pt x="14182" y="11314"/>
                </a:cubicBezTo>
                <a:cubicBezTo>
                  <a:pt x="14528" y="11997"/>
                  <a:pt x="15166" y="12316"/>
                  <a:pt x="15801" y="12316"/>
                </a:cubicBezTo>
                <a:cubicBezTo>
                  <a:pt x="16626" y="12316"/>
                  <a:pt x="17448" y="11777"/>
                  <a:pt x="17623" y="10802"/>
                </a:cubicBezTo>
                <a:cubicBezTo>
                  <a:pt x="17765" y="9897"/>
                  <a:pt x="17230" y="9004"/>
                  <a:pt x="16349" y="8730"/>
                </a:cubicBezTo>
                <a:cubicBezTo>
                  <a:pt x="16175" y="8679"/>
                  <a:pt x="15996" y="8654"/>
                  <a:pt x="15819" y="8654"/>
                </a:cubicBezTo>
                <a:cubicBezTo>
                  <a:pt x="15413" y="8654"/>
                  <a:pt x="15013" y="8786"/>
                  <a:pt x="14682" y="9051"/>
                </a:cubicBezTo>
                <a:cubicBezTo>
                  <a:pt x="14411" y="9261"/>
                  <a:pt x="14076" y="9368"/>
                  <a:pt x="13734" y="9368"/>
                </a:cubicBezTo>
                <a:cubicBezTo>
                  <a:pt x="13610" y="9368"/>
                  <a:pt x="13484" y="9354"/>
                  <a:pt x="13360" y="9325"/>
                </a:cubicBezTo>
                <a:lnTo>
                  <a:pt x="10312" y="8623"/>
                </a:lnTo>
                <a:lnTo>
                  <a:pt x="12836" y="6623"/>
                </a:lnTo>
                <a:cubicBezTo>
                  <a:pt x="13115" y="6407"/>
                  <a:pt x="13455" y="6286"/>
                  <a:pt x="13805" y="6286"/>
                </a:cubicBezTo>
                <a:cubicBezTo>
                  <a:pt x="13918" y="6286"/>
                  <a:pt x="14032" y="6299"/>
                  <a:pt x="14146" y="6325"/>
                </a:cubicBezTo>
                <a:cubicBezTo>
                  <a:pt x="14275" y="6350"/>
                  <a:pt x="14400" y="6363"/>
                  <a:pt x="14523" y="6363"/>
                </a:cubicBezTo>
                <a:cubicBezTo>
                  <a:pt x="15994" y="6363"/>
                  <a:pt x="16932" y="4603"/>
                  <a:pt x="15932" y="3372"/>
                </a:cubicBezTo>
                <a:cubicBezTo>
                  <a:pt x="15549" y="2901"/>
                  <a:pt x="15033" y="2690"/>
                  <a:pt x="14525" y="2690"/>
                </a:cubicBezTo>
                <a:cubicBezTo>
                  <a:pt x="13594" y="2690"/>
                  <a:pt x="12689" y="3398"/>
                  <a:pt x="12681" y="4515"/>
                </a:cubicBezTo>
                <a:cubicBezTo>
                  <a:pt x="12670" y="4991"/>
                  <a:pt x="12443" y="5432"/>
                  <a:pt x="12074" y="5718"/>
                </a:cubicBezTo>
                <a:lnTo>
                  <a:pt x="9622" y="7670"/>
                </a:lnTo>
                <a:lnTo>
                  <a:pt x="9622" y="4456"/>
                </a:lnTo>
                <a:cubicBezTo>
                  <a:pt x="9633" y="3979"/>
                  <a:pt x="9860" y="3539"/>
                  <a:pt x="10217" y="3241"/>
                </a:cubicBezTo>
                <a:cubicBezTo>
                  <a:pt x="11549" y="2131"/>
                  <a:pt x="10748" y="0"/>
                  <a:pt x="9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42"/>
          <p:cNvGrpSpPr/>
          <p:nvPr/>
        </p:nvGrpSpPr>
        <p:grpSpPr>
          <a:xfrm>
            <a:off x="3799154" y="705922"/>
            <a:ext cx="1537032" cy="766834"/>
            <a:chOff x="3577857" y="352631"/>
            <a:chExt cx="1979946" cy="987806"/>
          </a:xfrm>
        </p:grpSpPr>
        <p:sp>
          <p:nvSpPr>
            <p:cNvPr id="246" name="Google Shape;246;p42"/>
            <p:cNvSpPr/>
            <p:nvPr/>
          </p:nvSpPr>
          <p:spPr>
            <a:xfrm flipH="1">
              <a:off x="4570025" y="1108527"/>
              <a:ext cx="987778" cy="231909"/>
            </a:xfrm>
            <a:custGeom>
              <a:avLst/>
              <a:gdLst/>
              <a:ahLst/>
              <a:cxnLst/>
              <a:rect l="l" t="t" r="r" b="b"/>
              <a:pathLst>
                <a:path w="20087" h="4716" extrusionOk="0">
                  <a:moveTo>
                    <a:pt x="10050" y="0"/>
                  </a:moveTo>
                  <a:cubicBezTo>
                    <a:pt x="4501" y="0"/>
                    <a:pt x="1" y="4715"/>
                    <a:pt x="1" y="4715"/>
                  </a:cubicBezTo>
                  <a:lnTo>
                    <a:pt x="20087" y="4715"/>
                  </a:lnTo>
                  <a:cubicBezTo>
                    <a:pt x="20087" y="4715"/>
                    <a:pt x="15598" y="0"/>
                    <a:pt x="1005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2"/>
            <p:cNvSpPr/>
            <p:nvPr/>
          </p:nvSpPr>
          <p:spPr>
            <a:xfrm flipH="1">
              <a:off x="4599647" y="1115826"/>
              <a:ext cx="928522" cy="215144"/>
            </a:xfrm>
            <a:custGeom>
              <a:avLst/>
              <a:gdLst/>
              <a:ahLst/>
              <a:cxnLst/>
              <a:rect l="l" t="t" r="r" b="b"/>
              <a:pathLst>
                <a:path w="20087" h="4716" extrusionOk="0">
                  <a:moveTo>
                    <a:pt x="10050" y="0"/>
                  </a:moveTo>
                  <a:cubicBezTo>
                    <a:pt x="4501" y="0"/>
                    <a:pt x="1" y="4715"/>
                    <a:pt x="1" y="4715"/>
                  </a:cubicBezTo>
                  <a:lnTo>
                    <a:pt x="20087" y="4715"/>
                  </a:lnTo>
                  <a:cubicBezTo>
                    <a:pt x="20087" y="4715"/>
                    <a:pt x="15598" y="0"/>
                    <a:pt x="10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2"/>
            <p:cNvSpPr/>
            <p:nvPr/>
          </p:nvSpPr>
          <p:spPr>
            <a:xfrm flipH="1">
              <a:off x="4561807" y="641847"/>
              <a:ext cx="714365" cy="698580"/>
            </a:xfrm>
            <a:custGeom>
              <a:avLst/>
              <a:gdLst/>
              <a:ahLst/>
              <a:cxnLst/>
              <a:rect l="l" t="t" r="r" b="b"/>
              <a:pathLst>
                <a:path w="14527" h="14206" extrusionOk="0">
                  <a:moveTo>
                    <a:pt x="257" y="0"/>
                  </a:moveTo>
                  <a:cubicBezTo>
                    <a:pt x="190" y="0"/>
                    <a:pt x="155" y="1"/>
                    <a:pt x="155" y="1"/>
                  </a:cubicBezTo>
                  <a:cubicBezTo>
                    <a:pt x="155" y="1"/>
                    <a:pt x="1" y="6514"/>
                    <a:pt x="3918" y="10443"/>
                  </a:cubicBezTo>
                  <a:cubicBezTo>
                    <a:pt x="7430" y="13955"/>
                    <a:pt x="13002" y="14193"/>
                    <a:pt x="14145" y="14205"/>
                  </a:cubicBezTo>
                  <a:lnTo>
                    <a:pt x="14360" y="14205"/>
                  </a:lnTo>
                  <a:cubicBezTo>
                    <a:pt x="14360" y="14205"/>
                    <a:pt x="14526" y="7692"/>
                    <a:pt x="10597" y="3763"/>
                  </a:cubicBezTo>
                  <a:cubicBezTo>
                    <a:pt x="6967" y="133"/>
                    <a:pt x="1097" y="0"/>
                    <a:pt x="2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 flipH="1">
              <a:off x="4579677" y="655212"/>
              <a:ext cx="678629" cy="671873"/>
            </a:xfrm>
            <a:custGeom>
              <a:avLst/>
              <a:gdLst/>
              <a:ahLst/>
              <a:cxnLst/>
              <a:rect l="l" t="t" r="r" b="b"/>
              <a:pathLst>
                <a:path w="14527" h="14206" extrusionOk="0">
                  <a:moveTo>
                    <a:pt x="257" y="0"/>
                  </a:moveTo>
                  <a:cubicBezTo>
                    <a:pt x="190" y="0"/>
                    <a:pt x="155" y="1"/>
                    <a:pt x="155" y="1"/>
                  </a:cubicBezTo>
                  <a:cubicBezTo>
                    <a:pt x="155" y="1"/>
                    <a:pt x="1" y="6514"/>
                    <a:pt x="3918" y="10443"/>
                  </a:cubicBezTo>
                  <a:cubicBezTo>
                    <a:pt x="7430" y="13955"/>
                    <a:pt x="13002" y="14193"/>
                    <a:pt x="14145" y="14205"/>
                  </a:cubicBezTo>
                  <a:lnTo>
                    <a:pt x="14360" y="14205"/>
                  </a:lnTo>
                  <a:cubicBezTo>
                    <a:pt x="14360" y="14205"/>
                    <a:pt x="14526" y="7692"/>
                    <a:pt x="10597" y="3763"/>
                  </a:cubicBezTo>
                  <a:cubicBezTo>
                    <a:pt x="6967" y="133"/>
                    <a:pt x="1097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4333741" y="352631"/>
              <a:ext cx="464360" cy="987778"/>
            </a:xfrm>
            <a:custGeom>
              <a:avLst/>
              <a:gdLst/>
              <a:ahLst/>
              <a:cxnLst/>
              <a:rect l="l" t="t" r="r" b="b"/>
              <a:pathLst>
                <a:path w="9443" h="20087" extrusionOk="0">
                  <a:moveTo>
                    <a:pt x="4716" y="0"/>
                  </a:moveTo>
                  <a:cubicBezTo>
                    <a:pt x="4716" y="0"/>
                    <a:pt x="1" y="4489"/>
                    <a:pt x="1" y="10037"/>
                  </a:cubicBezTo>
                  <a:cubicBezTo>
                    <a:pt x="1" y="15586"/>
                    <a:pt x="4716" y="20086"/>
                    <a:pt x="4716" y="20086"/>
                  </a:cubicBezTo>
                  <a:cubicBezTo>
                    <a:pt x="4716" y="20086"/>
                    <a:pt x="9442" y="15586"/>
                    <a:pt x="9442" y="10037"/>
                  </a:cubicBezTo>
                  <a:cubicBezTo>
                    <a:pt x="9442" y="4489"/>
                    <a:pt x="4716" y="0"/>
                    <a:pt x="471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4342937" y="373245"/>
              <a:ext cx="445969" cy="946550"/>
            </a:xfrm>
            <a:custGeom>
              <a:avLst/>
              <a:gdLst/>
              <a:ahLst/>
              <a:cxnLst/>
              <a:rect l="l" t="t" r="r" b="b"/>
              <a:pathLst>
                <a:path w="9443" h="20087" extrusionOk="0">
                  <a:moveTo>
                    <a:pt x="4716" y="0"/>
                  </a:moveTo>
                  <a:cubicBezTo>
                    <a:pt x="4716" y="0"/>
                    <a:pt x="1" y="4489"/>
                    <a:pt x="1" y="10037"/>
                  </a:cubicBezTo>
                  <a:cubicBezTo>
                    <a:pt x="1" y="15586"/>
                    <a:pt x="4716" y="20086"/>
                    <a:pt x="4716" y="20086"/>
                  </a:cubicBezTo>
                  <a:cubicBezTo>
                    <a:pt x="4716" y="20086"/>
                    <a:pt x="9442" y="15586"/>
                    <a:pt x="9442" y="10037"/>
                  </a:cubicBezTo>
                  <a:cubicBezTo>
                    <a:pt x="9442" y="4489"/>
                    <a:pt x="4716" y="0"/>
                    <a:pt x="4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3859488" y="641835"/>
              <a:ext cx="714365" cy="698580"/>
            </a:xfrm>
            <a:custGeom>
              <a:avLst/>
              <a:gdLst/>
              <a:ahLst/>
              <a:cxnLst/>
              <a:rect l="l" t="t" r="r" b="b"/>
              <a:pathLst>
                <a:path w="14527" h="14206" extrusionOk="0">
                  <a:moveTo>
                    <a:pt x="257" y="0"/>
                  </a:moveTo>
                  <a:cubicBezTo>
                    <a:pt x="190" y="0"/>
                    <a:pt x="155" y="1"/>
                    <a:pt x="155" y="1"/>
                  </a:cubicBezTo>
                  <a:cubicBezTo>
                    <a:pt x="155" y="1"/>
                    <a:pt x="1" y="6514"/>
                    <a:pt x="3918" y="10443"/>
                  </a:cubicBezTo>
                  <a:cubicBezTo>
                    <a:pt x="7430" y="13955"/>
                    <a:pt x="13002" y="14193"/>
                    <a:pt x="14145" y="14205"/>
                  </a:cubicBezTo>
                  <a:lnTo>
                    <a:pt x="14360" y="14205"/>
                  </a:lnTo>
                  <a:cubicBezTo>
                    <a:pt x="14360" y="14205"/>
                    <a:pt x="14526" y="7692"/>
                    <a:pt x="10597" y="3763"/>
                  </a:cubicBezTo>
                  <a:cubicBezTo>
                    <a:pt x="6967" y="133"/>
                    <a:pt x="1097" y="0"/>
                    <a:pt x="2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877355" y="655200"/>
              <a:ext cx="678629" cy="671873"/>
            </a:xfrm>
            <a:custGeom>
              <a:avLst/>
              <a:gdLst/>
              <a:ahLst/>
              <a:cxnLst/>
              <a:rect l="l" t="t" r="r" b="b"/>
              <a:pathLst>
                <a:path w="14527" h="14206" extrusionOk="0">
                  <a:moveTo>
                    <a:pt x="257" y="0"/>
                  </a:moveTo>
                  <a:cubicBezTo>
                    <a:pt x="190" y="0"/>
                    <a:pt x="155" y="1"/>
                    <a:pt x="155" y="1"/>
                  </a:cubicBezTo>
                  <a:cubicBezTo>
                    <a:pt x="155" y="1"/>
                    <a:pt x="1" y="6514"/>
                    <a:pt x="3918" y="10443"/>
                  </a:cubicBezTo>
                  <a:cubicBezTo>
                    <a:pt x="7430" y="13955"/>
                    <a:pt x="13002" y="14193"/>
                    <a:pt x="14145" y="14205"/>
                  </a:cubicBezTo>
                  <a:lnTo>
                    <a:pt x="14360" y="14205"/>
                  </a:lnTo>
                  <a:cubicBezTo>
                    <a:pt x="14360" y="14205"/>
                    <a:pt x="14526" y="7692"/>
                    <a:pt x="10597" y="3763"/>
                  </a:cubicBezTo>
                  <a:cubicBezTo>
                    <a:pt x="6967" y="133"/>
                    <a:pt x="1097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577857" y="1108515"/>
              <a:ext cx="987778" cy="231909"/>
            </a:xfrm>
            <a:custGeom>
              <a:avLst/>
              <a:gdLst/>
              <a:ahLst/>
              <a:cxnLst/>
              <a:rect l="l" t="t" r="r" b="b"/>
              <a:pathLst>
                <a:path w="20087" h="4716" extrusionOk="0">
                  <a:moveTo>
                    <a:pt x="10050" y="0"/>
                  </a:moveTo>
                  <a:cubicBezTo>
                    <a:pt x="4501" y="0"/>
                    <a:pt x="1" y="4715"/>
                    <a:pt x="1" y="4715"/>
                  </a:cubicBezTo>
                  <a:lnTo>
                    <a:pt x="20087" y="4715"/>
                  </a:lnTo>
                  <a:cubicBezTo>
                    <a:pt x="20087" y="4715"/>
                    <a:pt x="15598" y="0"/>
                    <a:pt x="1005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4000">
                  <a:schemeClr val="accent1"/>
                </a:gs>
                <a:gs pos="6300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607492" y="1115813"/>
              <a:ext cx="928522" cy="215144"/>
            </a:xfrm>
            <a:custGeom>
              <a:avLst/>
              <a:gdLst/>
              <a:ahLst/>
              <a:cxnLst/>
              <a:rect l="l" t="t" r="r" b="b"/>
              <a:pathLst>
                <a:path w="20087" h="4716" extrusionOk="0">
                  <a:moveTo>
                    <a:pt x="10050" y="0"/>
                  </a:moveTo>
                  <a:cubicBezTo>
                    <a:pt x="4501" y="0"/>
                    <a:pt x="1" y="4715"/>
                    <a:pt x="1" y="4715"/>
                  </a:cubicBezTo>
                  <a:lnTo>
                    <a:pt x="20087" y="4715"/>
                  </a:lnTo>
                  <a:cubicBezTo>
                    <a:pt x="20087" y="4715"/>
                    <a:pt x="15598" y="0"/>
                    <a:pt x="10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5EBD2-3866-42A0-9976-6BC2DD3E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8963"/>
            <a:ext cx="7628467" cy="3325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B7F15-F886-4009-9A57-869DC2CB4818}"/>
              </a:ext>
            </a:extLst>
          </p:cNvPr>
          <p:cNvSpPr txBox="1"/>
          <p:nvPr/>
        </p:nvSpPr>
        <p:spPr>
          <a:xfrm>
            <a:off x="150974" y="196484"/>
            <a:ext cx="49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DM Sans" pitchFamily="2" charset="0"/>
              </a:rPr>
              <a:t>Some are excellent but most of them are bad</a:t>
            </a:r>
          </a:p>
          <a:p>
            <a:r>
              <a:rPr lang="en-US" dirty="0">
                <a:latin typeface="DM Sans" pitchFamily="2" charset="0"/>
              </a:rPr>
              <a:t>Other examples: Fantasy, Mystery, Adventure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8ED9E-B8B1-44E2-9AE6-FE4747E3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333" y="2173982"/>
            <a:ext cx="1549667" cy="26571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0CD9C1-30D0-4259-88AE-E2DBC1744CB1}"/>
              </a:ext>
            </a:extLst>
          </p:cNvPr>
          <p:cNvCxnSpPr/>
          <p:nvPr/>
        </p:nvCxnSpPr>
        <p:spPr>
          <a:xfrm>
            <a:off x="7456825" y="4389257"/>
            <a:ext cx="27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6C44D18D-5B42-4E17-9E90-AD6D2006E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10446" r="-632"/>
          <a:stretch/>
        </p:blipFill>
        <p:spPr bwMode="auto">
          <a:xfrm>
            <a:off x="384084" y="785721"/>
            <a:ext cx="1498813" cy="10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72AFE-BF7F-459C-8CB3-CF8A13420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9276"/>
          <a:stretch/>
        </p:blipFill>
        <p:spPr bwMode="auto">
          <a:xfrm>
            <a:off x="2245950" y="780836"/>
            <a:ext cx="1560525" cy="10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879301E-6600-436F-A7B6-80CCCCC75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3040"/>
          <a:stretch/>
        </p:blipFill>
        <p:spPr bwMode="auto">
          <a:xfrm>
            <a:off x="4119400" y="777041"/>
            <a:ext cx="158071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3D27FAE-14BC-4DBF-9EA8-4F6A490B7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0345" r="435"/>
          <a:stretch/>
        </p:blipFill>
        <p:spPr bwMode="auto">
          <a:xfrm>
            <a:off x="6013035" y="750482"/>
            <a:ext cx="144379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9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212DF0B-53FA-4682-9D9F-8772798E5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2"/>
          <a:stretch/>
        </p:blipFill>
        <p:spPr bwMode="auto">
          <a:xfrm>
            <a:off x="719447" y="338769"/>
            <a:ext cx="2051507" cy="127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4158E-D1FE-4E5C-88AF-6779E6821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2" r="1400"/>
          <a:stretch/>
        </p:blipFill>
        <p:spPr bwMode="auto">
          <a:xfrm>
            <a:off x="4402847" y="424309"/>
            <a:ext cx="1790000" cy="118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9CF84-F7AB-4711-90FE-2F1D4E4BA1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7836" y="519093"/>
            <a:ext cx="785255" cy="857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D6CA47-33A3-4B43-8D08-27E4101BA9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0936" y="463035"/>
            <a:ext cx="794294" cy="884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72372-0F13-403A-BAAE-7C2215B843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5974" r="101"/>
          <a:stretch/>
        </p:blipFill>
        <p:spPr>
          <a:xfrm>
            <a:off x="0" y="1580556"/>
            <a:ext cx="7273091" cy="3435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5D8D91-5FBE-494A-A7A2-65A9992BD30E}"/>
              </a:ext>
            </a:extLst>
          </p:cNvPr>
          <p:cNvSpPr txBox="1"/>
          <p:nvPr/>
        </p:nvSpPr>
        <p:spPr>
          <a:xfrm>
            <a:off x="139366" y="53412"/>
            <a:ext cx="4808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M Sans" pitchFamily="2" charset="0"/>
                <a:cs typeface="DaunPenh" panose="020B0604020202020204" pitchFamily="2" charset="0"/>
              </a:rPr>
              <a:t>Genre analysis of controversial movies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9DDC1-BBA7-449B-87A4-82EC3FC6B4E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7753" y="1755191"/>
            <a:ext cx="1786247" cy="30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CEBB2-A5EC-480C-837D-0F26D54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278" y="1010265"/>
            <a:ext cx="7780119" cy="384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957A5-C876-4CC1-BCB3-EC789960C38E}"/>
              </a:ext>
            </a:extLst>
          </p:cNvPr>
          <p:cNvSpPr txBox="1"/>
          <p:nvPr/>
        </p:nvSpPr>
        <p:spPr>
          <a:xfrm>
            <a:off x="372533" y="292775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altLang="zh-CN" sz="2000" dirty="0"/>
              <a:t>udget analysis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896E7-7A6E-413C-8516-8E7470781538}"/>
              </a:ext>
            </a:extLst>
          </p:cNvPr>
          <p:cNvSpPr txBox="1"/>
          <p:nvPr/>
        </p:nvSpPr>
        <p:spPr>
          <a:xfrm>
            <a:off x="4199467" y="3547533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Controversial movies usually have not so much budget as other movies.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03258-17E0-42E7-B532-0D99DCCB465E}"/>
              </a:ext>
            </a:extLst>
          </p:cNvPr>
          <p:cNvSpPr txBox="1"/>
          <p:nvPr/>
        </p:nvSpPr>
        <p:spPr>
          <a:xfrm>
            <a:off x="1303866" y="1642534"/>
            <a:ext cx="180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high rating movies is low-cost. </a:t>
            </a:r>
          </a:p>
        </p:txBody>
      </p:sp>
    </p:spTree>
    <p:extLst>
      <p:ext uri="{BB962C8B-B14F-4D97-AF65-F5344CB8AC3E}">
        <p14:creationId xmlns:p14="http://schemas.microsoft.com/office/powerpoint/2010/main" val="327530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69A86-0D86-4971-887F-7C16DE2D0EAB}"/>
              </a:ext>
            </a:extLst>
          </p:cNvPr>
          <p:cNvSpPr txBox="1"/>
          <p:nvPr/>
        </p:nvSpPr>
        <p:spPr>
          <a:xfrm>
            <a:off x="863600" y="734887"/>
            <a:ext cx="577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Next step: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9E2EF-93C5-43F2-9795-D411BF25A5BA}"/>
              </a:ext>
            </a:extLst>
          </p:cNvPr>
          <p:cNvSpPr txBox="1"/>
          <p:nvPr/>
        </p:nvSpPr>
        <p:spPr>
          <a:xfrm>
            <a:off x="783129" y="1971585"/>
            <a:ext cx="803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DM Sans" pitchFamily="2" charset="0"/>
              </a:rPr>
              <a:t>Parameterize the distribution shape.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DM Sans" pitchFamily="2" charset="0"/>
              </a:rPr>
              <a:t>Incorporate more features such as title, cast, director,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DM Sans" pitchFamily="2" charset="0"/>
              </a:rPr>
              <a:t>Build regression model between features and distribution/categories and parameters.</a:t>
            </a:r>
          </a:p>
        </p:txBody>
      </p:sp>
    </p:spTree>
    <p:extLst>
      <p:ext uri="{BB962C8B-B14F-4D97-AF65-F5344CB8AC3E}">
        <p14:creationId xmlns:p14="http://schemas.microsoft.com/office/powerpoint/2010/main" val="103535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7740A-30F0-4A68-94AC-6293B46BDC72}"/>
              </a:ext>
            </a:extLst>
          </p:cNvPr>
          <p:cNvSpPr txBox="1"/>
          <p:nvPr/>
        </p:nvSpPr>
        <p:spPr>
          <a:xfrm>
            <a:off x="1769533" y="2156251"/>
            <a:ext cx="5774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DM Sans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488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4"/>
          <p:cNvSpPr txBox="1">
            <a:spLocks noGrp="1"/>
          </p:cNvSpPr>
          <p:nvPr>
            <p:ph type="subTitle" idx="1"/>
          </p:nvPr>
        </p:nvSpPr>
        <p:spPr>
          <a:xfrm>
            <a:off x="4904081" y="3040961"/>
            <a:ext cx="4239919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woven into the ticket-buying behavior.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affect box-office performance.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influence the decision to make a movie.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important in recommendation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….</a:t>
            </a:r>
          </a:p>
        </p:txBody>
      </p:sp>
      <p:sp>
        <p:nvSpPr>
          <p:cNvPr id="872" name="Google Shape;872;p74"/>
          <p:cNvSpPr txBox="1">
            <a:spLocks noGrp="1"/>
          </p:cNvSpPr>
          <p:nvPr>
            <p:ph type="title"/>
          </p:nvPr>
        </p:nvSpPr>
        <p:spPr>
          <a:xfrm>
            <a:off x="4904081" y="1625099"/>
            <a:ext cx="3486618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3200" dirty="0">
                <a:latin typeface="DM Sans" pitchFamily="2" charset="0"/>
              </a:rPr>
              <a:t>Ineligible impact of m</a:t>
            </a:r>
            <a:r>
              <a:rPr lang="en-US" sz="3200" dirty="0">
                <a:latin typeface="DM Sans" pitchFamily="2" charset="0"/>
              </a:rPr>
              <a:t>ovie user score</a:t>
            </a:r>
          </a:p>
        </p:txBody>
      </p:sp>
      <p:grpSp>
        <p:nvGrpSpPr>
          <p:cNvPr id="873" name="Google Shape;873;p74"/>
          <p:cNvGrpSpPr/>
          <p:nvPr/>
        </p:nvGrpSpPr>
        <p:grpSpPr>
          <a:xfrm>
            <a:off x="623028" y="1327201"/>
            <a:ext cx="3702035" cy="2489097"/>
            <a:chOff x="4144097" y="1374166"/>
            <a:chExt cx="3702035" cy="2489097"/>
          </a:xfrm>
        </p:grpSpPr>
        <p:sp>
          <p:nvSpPr>
            <p:cNvPr id="874" name="Google Shape;874;p74"/>
            <p:cNvSpPr/>
            <p:nvPr/>
          </p:nvSpPr>
          <p:spPr>
            <a:xfrm>
              <a:off x="4144097" y="1374166"/>
              <a:ext cx="3702035" cy="2489097"/>
            </a:xfrm>
            <a:custGeom>
              <a:avLst/>
              <a:gdLst/>
              <a:ahLst/>
              <a:cxnLst/>
              <a:rect l="l" t="t" r="r" b="b"/>
              <a:pathLst>
                <a:path w="285706" h="192097" extrusionOk="0">
                  <a:moveTo>
                    <a:pt x="212" y="0"/>
                  </a:moveTo>
                  <a:cubicBezTo>
                    <a:pt x="81" y="0"/>
                    <a:pt x="0" y="106"/>
                    <a:pt x="0" y="240"/>
                  </a:cubicBezTo>
                  <a:lnTo>
                    <a:pt x="0" y="191859"/>
                  </a:lnTo>
                  <a:cubicBezTo>
                    <a:pt x="0" y="191990"/>
                    <a:pt x="81" y="192096"/>
                    <a:pt x="212" y="192096"/>
                  </a:cubicBezTo>
                  <a:lnTo>
                    <a:pt x="285468" y="192096"/>
                  </a:lnTo>
                  <a:cubicBezTo>
                    <a:pt x="285599" y="192096"/>
                    <a:pt x="285705" y="191990"/>
                    <a:pt x="285705" y="191859"/>
                  </a:cubicBezTo>
                  <a:lnTo>
                    <a:pt x="285705" y="240"/>
                  </a:lnTo>
                  <a:cubicBezTo>
                    <a:pt x="285705" y="106"/>
                    <a:pt x="285599" y="0"/>
                    <a:pt x="2854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4"/>
            <p:cNvSpPr/>
            <p:nvPr/>
          </p:nvSpPr>
          <p:spPr>
            <a:xfrm>
              <a:off x="4234934" y="3629218"/>
              <a:ext cx="3537795" cy="17885"/>
            </a:xfrm>
            <a:custGeom>
              <a:avLst/>
              <a:gdLst/>
              <a:ahLst/>
              <a:cxnLst/>
              <a:rect l="l" t="t" r="r" b="b"/>
              <a:pathLst>
                <a:path w="272978" h="1380" extrusionOk="0">
                  <a:moveTo>
                    <a:pt x="690" y="1"/>
                  </a:moveTo>
                  <a:cubicBezTo>
                    <a:pt x="319" y="1"/>
                    <a:pt x="1" y="319"/>
                    <a:pt x="1" y="690"/>
                  </a:cubicBezTo>
                  <a:cubicBezTo>
                    <a:pt x="1" y="1062"/>
                    <a:pt x="319" y="1380"/>
                    <a:pt x="690" y="1380"/>
                  </a:cubicBezTo>
                  <a:lnTo>
                    <a:pt x="272288" y="1380"/>
                  </a:lnTo>
                  <a:cubicBezTo>
                    <a:pt x="272659" y="1380"/>
                    <a:pt x="272978" y="1062"/>
                    <a:pt x="272978" y="690"/>
                  </a:cubicBezTo>
                  <a:cubicBezTo>
                    <a:pt x="272978" y="319"/>
                    <a:pt x="272659" y="1"/>
                    <a:pt x="272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4"/>
            <p:cNvSpPr/>
            <p:nvPr/>
          </p:nvSpPr>
          <p:spPr>
            <a:xfrm>
              <a:off x="7418545" y="3738865"/>
              <a:ext cx="43675" cy="31272"/>
            </a:xfrm>
            <a:custGeom>
              <a:avLst/>
              <a:gdLst/>
              <a:ahLst/>
              <a:cxnLst/>
              <a:rect l="l" t="t" r="r" b="b"/>
              <a:pathLst>
                <a:path w="3370" h="2413" extrusionOk="0">
                  <a:moveTo>
                    <a:pt x="425" y="0"/>
                  </a:moveTo>
                  <a:cubicBezTo>
                    <a:pt x="188" y="0"/>
                    <a:pt x="1" y="185"/>
                    <a:pt x="1" y="425"/>
                  </a:cubicBezTo>
                  <a:lnTo>
                    <a:pt x="1" y="1988"/>
                  </a:lnTo>
                  <a:cubicBezTo>
                    <a:pt x="1" y="2200"/>
                    <a:pt x="188" y="2412"/>
                    <a:pt x="425" y="2412"/>
                  </a:cubicBezTo>
                  <a:lnTo>
                    <a:pt x="2946" y="2412"/>
                  </a:lnTo>
                  <a:cubicBezTo>
                    <a:pt x="3183" y="2412"/>
                    <a:pt x="3370" y="2200"/>
                    <a:pt x="3370" y="1988"/>
                  </a:cubicBezTo>
                  <a:lnTo>
                    <a:pt x="3370" y="425"/>
                  </a:lnTo>
                  <a:cubicBezTo>
                    <a:pt x="3370" y="185"/>
                    <a:pt x="3183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4"/>
            <p:cNvSpPr/>
            <p:nvPr/>
          </p:nvSpPr>
          <p:spPr>
            <a:xfrm>
              <a:off x="7204795" y="3697953"/>
              <a:ext cx="114800" cy="90059"/>
            </a:xfrm>
            <a:custGeom>
              <a:avLst/>
              <a:gdLst/>
              <a:ahLst/>
              <a:cxnLst/>
              <a:rect l="l" t="t" r="r" b="b"/>
              <a:pathLst>
                <a:path w="8858" h="6949" extrusionOk="0">
                  <a:moveTo>
                    <a:pt x="8805" y="28"/>
                  </a:moveTo>
                  <a:cubicBezTo>
                    <a:pt x="8832" y="28"/>
                    <a:pt x="8832" y="28"/>
                    <a:pt x="8832" y="54"/>
                  </a:cubicBezTo>
                  <a:lnTo>
                    <a:pt x="8832" y="6923"/>
                  </a:lnTo>
                  <a:lnTo>
                    <a:pt x="28" y="6923"/>
                  </a:lnTo>
                  <a:lnTo>
                    <a:pt x="28" y="54"/>
                  </a:lnTo>
                  <a:cubicBezTo>
                    <a:pt x="28" y="28"/>
                    <a:pt x="28" y="28"/>
                    <a:pt x="54" y="28"/>
                  </a:cubicBezTo>
                  <a:close/>
                  <a:moveTo>
                    <a:pt x="54" y="1"/>
                  </a:moveTo>
                  <a:cubicBezTo>
                    <a:pt x="28" y="1"/>
                    <a:pt x="1" y="28"/>
                    <a:pt x="1" y="54"/>
                  </a:cubicBezTo>
                  <a:lnTo>
                    <a:pt x="1" y="6923"/>
                  </a:lnTo>
                  <a:cubicBezTo>
                    <a:pt x="1" y="6948"/>
                    <a:pt x="28" y="6948"/>
                    <a:pt x="54" y="6948"/>
                  </a:cubicBezTo>
                  <a:lnTo>
                    <a:pt x="8805" y="6948"/>
                  </a:lnTo>
                  <a:cubicBezTo>
                    <a:pt x="8832" y="6948"/>
                    <a:pt x="8858" y="6948"/>
                    <a:pt x="8858" y="6923"/>
                  </a:cubicBezTo>
                  <a:lnTo>
                    <a:pt x="8858" y="54"/>
                  </a:lnTo>
                  <a:cubicBezTo>
                    <a:pt x="8858" y="28"/>
                    <a:pt x="8832" y="1"/>
                    <a:pt x="88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7395866" y="3697953"/>
              <a:ext cx="115163" cy="90059"/>
            </a:xfrm>
            <a:custGeom>
              <a:avLst/>
              <a:gdLst/>
              <a:ahLst/>
              <a:cxnLst/>
              <a:rect l="l" t="t" r="r" b="b"/>
              <a:pathLst>
                <a:path w="8886" h="6949" extrusionOk="0">
                  <a:moveTo>
                    <a:pt x="8832" y="28"/>
                  </a:moveTo>
                  <a:cubicBezTo>
                    <a:pt x="8832" y="28"/>
                    <a:pt x="8858" y="28"/>
                    <a:pt x="8858" y="54"/>
                  </a:cubicBezTo>
                  <a:lnTo>
                    <a:pt x="8858" y="6923"/>
                  </a:lnTo>
                  <a:lnTo>
                    <a:pt x="28" y="6923"/>
                  </a:lnTo>
                  <a:lnTo>
                    <a:pt x="28" y="54"/>
                  </a:lnTo>
                  <a:cubicBezTo>
                    <a:pt x="28" y="28"/>
                    <a:pt x="54" y="28"/>
                    <a:pt x="54" y="28"/>
                  </a:cubicBezTo>
                  <a:close/>
                  <a:moveTo>
                    <a:pt x="54" y="1"/>
                  </a:moveTo>
                  <a:cubicBezTo>
                    <a:pt x="28" y="1"/>
                    <a:pt x="1" y="28"/>
                    <a:pt x="1" y="54"/>
                  </a:cubicBezTo>
                  <a:lnTo>
                    <a:pt x="1" y="6923"/>
                  </a:lnTo>
                  <a:cubicBezTo>
                    <a:pt x="1" y="6948"/>
                    <a:pt x="28" y="6948"/>
                    <a:pt x="54" y="6948"/>
                  </a:cubicBezTo>
                  <a:lnTo>
                    <a:pt x="8832" y="6948"/>
                  </a:lnTo>
                  <a:cubicBezTo>
                    <a:pt x="8858" y="6948"/>
                    <a:pt x="8885" y="6948"/>
                    <a:pt x="8885" y="6923"/>
                  </a:cubicBezTo>
                  <a:lnTo>
                    <a:pt x="8885" y="54"/>
                  </a:lnTo>
                  <a:cubicBezTo>
                    <a:pt x="8885" y="28"/>
                    <a:pt x="8858" y="1"/>
                    <a:pt x="88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4"/>
            <p:cNvSpPr/>
            <p:nvPr/>
          </p:nvSpPr>
          <p:spPr>
            <a:xfrm>
              <a:off x="7598627" y="3697953"/>
              <a:ext cx="39191" cy="43312"/>
            </a:xfrm>
            <a:custGeom>
              <a:avLst/>
              <a:gdLst/>
              <a:ahLst/>
              <a:cxnLst/>
              <a:rect l="l" t="t" r="r" b="b"/>
              <a:pathLst>
                <a:path w="3024" h="3342" extrusionOk="0">
                  <a:moveTo>
                    <a:pt x="1273" y="1"/>
                  </a:moveTo>
                  <a:cubicBezTo>
                    <a:pt x="584" y="1"/>
                    <a:pt x="0" y="558"/>
                    <a:pt x="0" y="1273"/>
                  </a:cubicBezTo>
                  <a:lnTo>
                    <a:pt x="0" y="3342"/>
                  </a:lnTo>
                  <a:lnTo>
                    <a:pt x="771" y="3342"/>
                  </a:lnTo>
                  <a:lnTo>
                    <a:pt x="771" y="1273"/>
                  </a:lnTo>
                  <a:cubicBezTo>
                    <a:pt x="771" y="983"/>
                    <a:pt x="983" y="743"/>
                    <a:pt x="1273" y="743"/>
                  </a:cubicBezTo>
                  <a:lnTo>
                    <a:pt x="3023" y="743"/>
                  </a:lnTo>
                  <a:lnTo>
                    <a:pt x="3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4"/>
            <p:cNvSpPr/>
            <p:nvPr/>
          </p:nvSpPr>
          <p:spPr>
            <a:xfrm>
              <a:off x="7649842" y="3697953"/>
              <a:ext cx="39191" cy="43312"/>
            </a:xfrm>
            <a:custGeom>
              <a:avLst/>
              <a:gdLst/>
              <a:ahLst/>
              <a:cxnLst/>
              <a:rect l="l" t="t" r="r" b="b"/>
              <a:pathLst>
                <a:path w="3024" h="3342" extrusionOk="0">
                  <a:moveTo>
                    <a:pt x="1" y="1"/>
                  </a:moveTo>
                  <a:lnTo>
                    <a:pt x="1" y="743"/>
                  </a:lnTo>
                  <a:lnTo>
                    <a:pt x="1751" y="743"/>
                  </a:lnTo>
                  <a:cubicBezTo>
                    <a:pt x="2042" y="743"/>
                    <a:pt x="2254" y="983"/>
                    <a:pt x="2254" y="1273"/>
                  </a:cubicBezTo>
                  <a:lnTo>
                    <a:pt x="2254" y="3342"/>
                  </a:lnTo>
                  <a:lnTo>
                    <a:pt x="3024" y="3342"/>
                  </a:lnTo>
                  <a:lnTo>
                    <a:pt x="3024" y="1273"/>
                  </a:lnTo>
                  <a:cubicBezTo>
                    <a:pt x="3024" y="558"/>
                    <a:pt x="246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4"/>
            <p:cNvSpPr/>
            <p:nvPr/>
          </p:nvSpPr>
          <p:spPr>
            <a:xfrm>
              <a:off x="7649842" y="3753626"/>
              <a:ext cx="39191" cy="34383"/>
            </a:xfrm>
            <a:custGeom>
              <a:avLst/>
              <a:gdLst/>
              <a:ahLst/>
              <a:cxnLst/>
              <a:rect l="l" t="t" r="r" b="b"/>
              <a:pathLst>
                <a:path w="3024" h="2653" extrusionOk="0">
                  <a:moveTo>
                    <a:pt x="2254" y="0"/>
                  </a:moveTo>
                  <a:lnTo>
                    <a:pt x="2254" y="1407"/>
                  </a:lnTo>
                  <a:cubicBezTo>
                    <a:pt x="2254" y="1672"/>
                    <a:pt x="2042" y="1910"/>
                    <a:pt x="1751" y="1910"/>
                  </a:cubicBezTo>
                  <a:lnTo>
                    <a:pt x="1" y="1910"/>
                  </a:lnTo>
                  <a:lnTo>
                    <a:pt x="1" y="2652"/>
                  </a:lnTo>
                  <a:lnTo>
                    <a:pt x="1751" y="2652"/>
                  </a:lnTo>
                  <a:cubicBezTo>
                    <a:pt x="2466" y="2652"/>
                    <a:pt x="3024" y="2096"/>
                    <a:pt x="3024" y="1407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4"/>
            <p:cNvSpPr/>
            <p:nvPr/>
          </p:nvSpPr>
          <p:spPr>
            <a:xfrm>
              <a:off x="7598627" y="3753626"/>
              <a:ext cx="39191" cy="34383"/>
            </a:xfrm>
            <a:custGeom>
              <a:avLst/>
              <a:gdLst/>
              <a:ahLst/>
              <a:cxnLst/>
              <a:rect l="l" t="t" r="r" b="b"/>
              <a:pathLst>
                <a:path w="3024" h="2653" extrusionOk="0">
                  <a:moveTo>
                    <a:pt x="0" y="0"/>
                  </a:moveTo>
                  <a:lnTo>
                    <a:pt x="0" y="1407"/>
                  </a:lnTo>
                  <a:cubicBezTo>
                    <a:pt x="0" y="2096"/>
                    <a:pt x="584" y="2652"/>
                    <a:pt x="1273" y="2652"/>
                  </a:cubicBezTo>
                  <a:lnTo>
                    <a:pt x="3023" y="2652"/>
                  </a:lnTo>
                  <a:lnTo>
                    <a:pt x="3023" y="1910"/>
                  </a:lnTo>
                  <a:lnTo>
                    <a:pt x="1273" y="1910"/>
                  </a:lnTo>
                  <a:cubicBezTo>
                    <a:pt x="983" y="1910"/>
                    <a:pt x="771" y="1672"/>
                    <a:pt x="771" y="1407"/>
                  </a:cubicBezTo>
                  <a:lnTo>
                    <a:pt x="7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4"/>
            <p:cNvSpPr/>
            <p:nvPr/>
          </p:nvSpPr>
          <p:spPr>
            <a:xfrm>
              <a:off x="4542522" y="3716290"/>
              <a:ext cx="46747" cy="53434"/>
            </a:xfrm>
            <a:custGeom>
              <a:avLst/>
              <a:gdLst/>
              <a:ahLst/>
              <a:cxnLst/>
              <a:rect l="l" t="t" r="r" b="b"/>
              <a:pathLst>
                <a:path w="3607" h="4123" extrusionOk="0">
                  <a:moveTo>
                    <a:pt x="130" y="0"/>
                  </a:moveTo>
                  <a:cubicBezTo>
                    <a:pt x="64" y="0"/>
                    <a:pt x="0" y="63"/>
                    <a:pt x="0" y="124"/>
                  </a:cubicBezTo>
                  <a:lnTo>
                    <a:pt x="0" y="2060"/>
                  </a:lnTo>
                  <a:lnTo>
                    <a:pt x="0" y="3995"/>
                  </a:lnTo>
                  <a:cubicBezTo>
                    <a:pt x="0" y="4073"/>
                    <a:pt x="57" y="4122"/>
                    <a:pt x="119" y="4122"/>
                  </a:cubicBezTo>
                  <a:cubicBezTo>
                    <a:pt x="141" y="4122"/>
                    <a:pt x="164" y="4115"/>
                    <a:pt x="185" y="4101"/>
                  </a:cubicBezTo>
                  <a:lnTo>
                    <a:pt x="1857" y="3147"/>
                  </a:lnTo>
                  <a:lnTo>
                    <a:pt x="3526" y="2167"/>
                  </a:lnTo>
                  <a:cubicBezTo>
                    <a:pt x="3607" y="2113"/>
                    <a:pt x="3607" y="2007"/>
                    <a:pt x="3526" y="1954"/>
                  </a:cubicBezTo>
                  <a:lnTo>
                    <a:pt x="1857" y="1000"/>
                  </a:lnTo>
                  <a:lnTo>
                    <a:pt x="185" y="17"/>
                  </a:lnTo>
                  <a:cubicBezTo>
                    <a:pt x="167" y="6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4"/>
            <p:cNvSpPr/>
            <p:nvPr/>
          </p:nvSpPr>
          <p:spPr>
            <a:xfrm>
              <a:off x="4710551" y="3697953"/>
              <a:ext cx="47110" cy="90059"/>
            </a:xfrm>
            <a:custGeom>
              <a:avLst/>
              <a:gdLst/>
              <a:ahLst/>
              <a:cxnLst/>
              <a:rect l="l" t="t" r="r" b="b"/>
              <a:pathLst>
                <a:path w="3635" h="6949" extrusionOk="0">
                  <a:moveTo>
                    <a:pt x="3635" y="1"/>
                  </a:moveTo>
                  <a:lnTo>
                    <a:pt x="1566" y="2069"/>
                  </a:lnTo>
                  <a:lnTo>
                    <a:pt x="213" y="2069"/>
                  </a:lnTo>
                  <a:cubicBezTo>
                    <a:pt x="107" y="2069"/>
                    <a:pt x="1" y="2175"/>
                    <a:pt x="1" y="2281"/>
                  </a:cubicBezTo>
                  <a:lnTo>
                    <a:pt x="1" y="3475"/>
                  </a:lnTo>
                  <a:lnTo>
                    <a:pt x="1" y="4668"/>
                  </a:lnTo>
                  <a:cubicBezTo>
                    <a:pt x="1" y="4801"/>
                    <a:pt x="107" y="4880"/>
                    <a:pt x="213" y="4880"/>
                  </a:cubicBezTo>
                  <a:lnTo>
                    <a:pt x="1566" y="4880"/>
                  </a:lnTo>
                  <a:lnTo>
                    <a:pt x="3635" y="6948"/>
                  </a:lnTo>
                  <a:lnTo>
                    <a:pt x="3635" y="3475"/>
                  </a:lnTo>
                  <a:lnTo>
                    <a:pt x="3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4"/>
            <p:cNvSpPr/>
            <p:nvPr/>
          </p:nvSpPr>
          <p:spPr>
            <a:xfrm>
              <a:off x="4598195" y="3715137"/>
              <a:ext cx="9279" cy="55689"/>
            </a:xfrm>
            <a:custGeom>
              <a:avLst/>
              <a:gdLst/>
              <a:ahLst/>
              <a:cxnLst/>
              <a:rect l="l" t="t" r="r" b="b"/>
              <a:pathLst>
                <a:path w="716" h="4297" extrusionOk="0">
                  <a:moveTo>
                    <a:pt x="372" y="0"/>
                  </a:moveTo>
                  <a:cubicBezTo>
                    <a:pt x="160" y="0"/>
                    <a:pt x="0" y="160"/>
                    <a:pt x="0" y="372"/>
                  </a:cubicBezTo>
                  <a:lnTo>
                    <a:pt x="0" y="3953"/>
                  </a:lnTo>
                  <a:cubicBezTo>
                    <a:pt x="0" y="4137"/>
                    <a:pt x="160" y="4296"/>
                    <a:pt x="372" y="4296"/>
                  </a:cubicBezTo>
                  <a:cubicBezTo>
                    <a:pt x="556" y="4296"/>
                    <a:pt x="715" y="4137"/>
                    <a:pt x="715" y="3953"/>
                  </a:cubicBezTo>
                  <a:lnTo>
                    <a:pt x="715" y="372"/>
                  </a:lnTo>
                  <a:cubicBezTo>
                    <a:pt x="715" y="160"/>
                    <a:pt x="556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4"/>
            <p:cNvSpPr/>
            <p:nvPr/>
          </p:nvSpPr>
          <p:spPr>
            <a:xfrm>
              <a:off x="4768648" y="3714800"/>
              <a:ext cx="19259" cy="56376"/>
            </a:xfrm>
            <a:custGeom>
              <a:avLst/>
              <a:gdLst/>
              <a:ahLst/>
              <a:cxnLst/>
              <a:rect l="l" t="t" r="r" b="b"/>
              <a:pathLst>
                <a:path w="1486" h="4350" extrusionOk="0">
                  <a:moveTo>
                    <a:pt x="0" y="1"/>
                  </a:moveTo>
                  <a:lnTo>
                    <a:pt x="0" y="584"/>
                  </a:lnTo>
                  <a:cubicBezTo>
                    <a:pt x="584" y="875"/>
                    <a:pt x="980" y="1486"/>
                    <a:pt x="980" y="2175"/>
                  </a:cubicBezTo>
                  <a:cubicBezTo>
                    <a:pt x="980" y="2865"/>
                    <a:pt x="584" y="3474"/>
                    <a:pt x="0" y="3767"/>
                  </a:cubicBezTo>
                  <a:lnTo>
                    <a:pt x="0" y="4350"/>
                  </a:lnTo>
                  <a:cubicBezTo>
                    <a:pt x="874" y="4032"/>
                    <a:pt x="1485" y="3183"/>
                    <a:pt x="1485" y="2175"/>
                  </a:cubicBezTo>
                  <a:cubicBezTo>
                    <a:pt x="1485" y="1193"/>
                    <a:pt x="874" y="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4"/>
            <p:cNvSpPr/>
            <p:nvPr/>
          </p:nvSpPr>
          <p:spPr>
            <a:xfrm>
              <a:off x="4768648" y="3693495"/>
              <a:ext cx="39878" cy="99325"/>
            </a:xfrm>
            <a:custGeom>
              <a:avLst/>
              <a:gdLst/>
              <a:ahLst/>
              <a:cxnLst/>
              <a:rect l="l" t="t" r="r" b="b"/>
              <a:pathLst>
                <a:path w="3077" h="7664" extrusionOk="0">
                  <a:moveTo>
                    <a:pt x="0" y="1"/>
                  </a:moveTo>
                  <a:lnTo>
                    <a:pt x="0" y="902"/>
                  </a:lnTo>
                  <a:cubicBezTo>
                    <a:pt x="1273" y="1274"/>
                    <a:pt x="2200" y="2441"/>
                    <a:pt x="2200" y="3819"/>
                  </a:cubicBezTo>
                  <a:cubicBezTo>
                    <a:pt x="2200" y="5224"/>
                    <a:pt x="1273" y="6391"/>
                    <a:pt x="0" y="6762"/>
                  </a:cubicBezTo>
                  <a:lnTo>
                    <a:pt x="0" y="7663"/>
                  </a:lnTo>
                  <a:cubicBezTo>
                    <a:pt x="1776" y="7267"/>
                    <a:pt x="3076" y="5701"/>
                    <a:pt x="3076" y="3819"/>
                  </a:cubicBezTo>
                  <a:cubicBezTo>
                    <a:pt x="3076" y="1936"/>
                    <a:pt x="1776" y="37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4"/>
            <p:cNvSpPr/>
            <p:nvPr/>
          </p:nvSpPr>
          <p:spPr>
            <a:xfrm>
              <a:off x="4322227" y="3700701"/>
              <a:ext cx="23380" cy="84564"/>
            </a:xfrm>
            <a:custGeom>
              <a:avLst/>
              <a:gdLst/>
              <a:ahLst/>
              <a:cxnLst/>
              <a:rect l="l" t="t" r="r" b="b"/>
              <a:pathLst>
                <a:path w="1804" h="6525" extrusionOk="0">
                  <a:moveTo>
                    <a:pt x="902" y="1"/>
                  </a:moveTo>
                  <a:cubicBezTo>
                    <a:pt x="399" y="1"/>
                    <a:pt x="0" y="399"/>
                    <a:pt x="0" y="902"/>
                  </a:cubicBezTo>
                  <a:lnTo>
                    <a:pt x="0" y="5622"/>
                  </a:lnTo>
                  <a:cubicBezTo>
                    <a:pt x="0" y="6127"/>
                    <a:pt x="399" y="6524"/>
                    <a:pt x="902" y="6524"/>
                  </a:cubicBezTo>
                  <a:cubicBezTo>
                    <a:pt x="1407" y="6524"/>
                    <a:pt x="1804" y="6127"/>
                    <a:pt x="1804" y="5622"/>
                  </a:cubicBezTo>
                  <a:lnTo>
                    <a:pt x="1804" y="902"/>
                  </a:lnTo>
                  <a:cubicBezTo>
                    <a:pt x="1804" y="399"/>
                    <a:pt x="1407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4"/>
            <p:cNvSpPr/>
            <p:nvPr/>
          </p:nvSpPr>
          <p:spPr>
            <a:xfrm>
              <a:off x="4375503" y="3700701"/>
              <a:ext cx="23380" cy="84564"/>
            </a:xfrm>
            <a:custGeom>
              <a:avLst/>
              <a:gdLst/>
              <a:ahLst/>
              <a:cxnLst/>
              <a:rect l="l" t="t" r="r" b="b"/>
              <a:pathLst>
                <a:path w="1804" h="6525" extrusionOk="0">
                  <a:moveTo>
                    <a:pt x="902" y="1"/>
                  </a:moveTo>
                  <a:cubicBezTo>
                    <a:pt x="397" y="1"/>
                    <a:pt x="1" y="399"/>
                    <a:pt x="1" y="902"/>
                  </a:cubicBezTo>
                  <a:lnTo>
                    <a:pt x="1" y="5622"/>
                  </a:lnTo>
                  <a:cubicBezTo>
                    <a:pt x="1" y="6127"/>
                    <a:pt x="397" y="6524"/>
                    <a:pt x="902" y="6524"/>
                  </a:cubicBezTo>
                  <a:cubicBezTo>
                    <a:pt x="1405" y="6524"/>
                    <a:pt x="1804" y="6127"/>
                    <a:pt x="1804" y="5622"/>
                  </a:cubicBezTo>
                  <a:lnTo>
                    <a:pt x="1804" y="902"/>
                  </a:lnTo>
                  <a:cubicBezTo>
                    <a:pt x="1804" y="399"/>
                    <a:pt x="1405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4"/>
            <p:cNvSpPr/>
            <p:nvPr/>
          </p:nvSpPr>
          <p:spPr>
            <a:xfrm>
              <a:off x="4218112" y="3600449"/>
              <a:ext cx="83177" cy="82827"/>
            </a:xfrm>
            <a:custGeom>
              <a:avLst/>
              <a:gdLst/>
              <a:ahLst/>
              <a:cxnLst/>
              <a:rect l="l" t="t" r="r" b="b"/>
              <a:pathLst>
                <a:path w="6418" h="6391" extrusionOk="0">
                  <a:moveTo>
                    <a:pt x="3208" y="0"/>
                  </a:moveTo>
                  <a:cubicBezTo>
                    <a:pt x="1432" y="0"/>
                    <a:pt x="0" y="1432"/>
                    <a:pt x="0" y="3183"/>
                  </a:cubicBezTo>
                  <a:cubicBezTo>
                    <a:pt x="0" y="4958"/>
                    <a:pt x="1432" y="6390"/>
                    <a:pt x="3208" y="6390"/>
                  </a:cubicBezTo>
                  <a:cubicBezTo>
                    <a:pt x="4986" y="6390"/>
                    <a:pt x="6418" y="4958"/>
                    <a:pt x="6418" y="3183"/>
                  </a:cubicBezTo>
                  <a:cubicBezTo>
                    <a:pt x="6418" y="1432"/>
                    <a:pt x="4986" y="0"/>
                    <a:pt x="3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4"/>
            <p:cNvSpPr/>
            <p:nvPr/>
          </p:nvSpPr>
          <p:spPr>
            <a:xfrm>
              <a:off x="7041223" y="3692808"/>
              <a:ext cx="106544" cy="104898"/>
            </a:xfrm>
            <a:custGeom>
              <a:avLst/>
              <a:gdLst/>
              <a:ahLst/>
              <a:cxnLst/>
              <a:rect l="l" t="t" r="r" b="b"/>
              <a:pathLst>
                <a:path w="8221" h="8094" extrusionOk="0">
                  <a:moveTo>
                    <a:pt x="4084" y="2784"/>
                  </a:moveTo>
                  <a:cubicBezTo>
                    <a:pt x="4826" y="2784"/>
                    <a:pt x="5410" y="3342"/>
                    <a:pt x="5410" y="4057"/>
                  </a:cubicBezTo>
                  <a:cubicBezTo>
                    <a:pt x="5410" y="4774"/>
                    <a:pt x="4826" y="5357"/>
                    <a:pt x="4084" y="5357"/>
                  </a:cubicBezTo>
                  <a:cubicBezTo>
                    <a:pt x="3369" y="5330"/>
                    <a:pt x="2786" y="4774"/>
                    <a:pt x="2786" y="4057"/>
                  </a:cubicBezTo>
                  <a:cubicBezTo>
                    <a:pt x="2786" y="3342"/>
                    <a:pt x="3369" y="2784"/>
                    <a:pt x="4084" y="2784"/>
                  </a:cubicBezTo>
                  <a:close/>
                  <a:moveTo>
                    <a:pt x="3660" y="1"/>
                  </a:moveTo>
                  <a:cubicBezTo>
                    <a:pt x="3528" y="319"/>
                    <a:pt x="3369" y="637"/>
                    <a:pt x="3235" y="981"/>
                  </a:cubicBezTo>
                  <a:cubicBezTo>
                    <a:pt x="3152" y="1169"/>
                    <a:pt x="2906" y="1307"/>
                    <a:pt x="2676" y="1307"/>
                  </a:cubicBezTo>
                  <a:cubicBezTo>
                    <a:pt x="2613" y="1307"/>
                    <a:pt x="2550" y="1297"/>
                    <a:pt x="2493" y="1274"/>
                  </a:cubicBezTo>
                  <a:cubicBezTo>
                    <a:pt x="2255" y="1193"/>
                    <a:pt x="1990" y="1062"/>
                    <a:pt x="1725" y="981"/>
                  </a:cubicBezTo>
                  <a:cubicBezTo>
                    <a:pt x="1697" y="974"/>
                    <a:pt x="1665" y="971"/>
                    <a:pt x="1631" y="971"/>
                  </a:cubicBezTo>
                  <a:cubicBezTo>
                    <a:pt x="1540" y="971"/>
                    <a:pt x="1438" y="995"/>
                    <a:pt x="1379" y="1034"/>
                  </a:cubicBezTo>
                  <a:cubicBezTo>
                    <a:pt x="823" y="1539"/>
                    <a:pt x="823" y="1564"/>
                    <a:pt x="1141" y="2254"/>
                  </a:cubicBezTo>
                  <a:cubicBezTo>
                    <a:pt x="1248" y="2494"/>
                    <a:pt x="1407" y="2706"/>
                    <a:pt x="1195" y="2971"/>
                  </a:cubicBezTo>
                  <a:cubicBezTo>
                    <a:pt x="1114" y="3049"/>
                    <a:pt x="1035" y="3155"/>
                    <a:pt x="929" y="3208"/>
                  </a:cubicBezTo>
                  <a:cubicBezTo>
                    <a:pt x="611" y="3368"/>
                    <a:pt x="293" y="3501"/>
                    <a:pt x="0" y="3633"/>
                  </a:cubicBezTo>
                  <a:lnTo>
                    <a:pt x="0" y="4562"/>
                  </a:lnTo>
                  <a:cubicBezTo>
                    <a:pt x="318" y="4668"/>
                    <a:pt x="637" y="4800"/>
                    <a:pt x="955" y="4933"/>
                  </a:cubicBezTo>
                  <a:cubicBezTo>
                    <a:pt x="1195" y="5012"/>
                    <a:pt x="1354" y="5383"/>
                    <a:pt x="1273" y="5623"/>
                  </a:cubicBezTo>
                  <a:cubicBezTo>
                    <a:pt x="1167" y="5888"/>
                    <a:pt x="1035" y="6153"/>
                    <a:pt x="955" y="6418"/>
                  </a:cubicBezTo>
                  <a:cubicBezTo>
                    <a:pt x="929" y="6497"/>
                    <a:pt x="955" y="6656"/>
                    <a:pt x="1035" y="6736"/>
                  </a:cubicBezTo>
                  <a:cubicBezTo>
                    <a:pt x="1324" y="7041"/>
                    <a:pt x="1447" y="7170"/>
                    <a:pt x="1629" y="7170"/>
                  </a:cubicBezTo>
                  <a:cubicBezTo>
                    <a:pt x="1765" y="7170"/>
                    <a:pt x="1934" y="7099"/>
                    <a:pt x="2228" y="6974"/>
                  </a:cubicBezTo>
                  <a:cubicBezTo>
                    <a:pt x="2387" y="6903"/>
                    <a:pt x="2546" y="6809"/>
                    <a:pt x="2712" y="6809"/>
                  </a:cubicBezTo>
                  <a:cubicBezTo>
                    <a:pt x="2796" y="6809"/>
                    <a:pt x="2881" y="6833"/>
                    <a:pt x="2970" y="6895"/>
                  </a:cubicBezTo>
                  <a:cubicBezTo>
                    <a:pt x="3076" y="7002"/>
                    <a:pt x="3157" y="7080"/>
                    <a:pt x="3235" y="7186"/>
                  </a:cubicBezTo>
                  <a:cubicBezTo>
                    <a:pt x="3288" y="7267"/>
                    <a:pt x="3316" y="7345"/>
                    <a:pt x="3341" y="7426"/>
                  </a:cubicBezTo>
                  <a:cubicBezTo>
                    <a:pt x="3620" y="8019"/>
                    <a:pt x="3575" y="8094"/>
                    <a:pt x="3839" y="8094"/>
                  </a:cubicBezTo>
                  <a:cubicBezTo>
                    <a:pt x="3928" y="8094"/>
                    <a:pt x="4052" y="8085"/>
                    <a:pt x="4236" y="8085"/>
                  </a:cubicBezTo>
                  <a:cubicBezTo>
                    <a:pt x="4286" y="8085"/>
                    <a:pt x="4342" y="8086"/>
                    <a:pt x="4402" y="8088"/>
                  </a:cubicBezTo>
                  <a:cubicBezTo>
                    <a:pt x="4508" y="8088"/>
                    <a:pt x="4614" y="8009"/>
                    <a:pt x="4667" y="7929"/>
                  </a:cubicBezTo>
                  <a:cubicBezTo>
                    <a:pt x="4773" y="7716"/>
                    <a:pt x="4854" y="7504"/>
                    <a:pt x="4933" y="7292"/>
                  </a:cubicBezTo>
                  <a:cubicBezTo>
                    <a:pt x="5045" y="6974"/>
                    <a:pt x="5225" y="6814"/>
                    <a:pt x="5490" y="6814"/>
                  </a:cubicBezTo>
                  <a:cubicBezTo>
                    <a:pt x="5599" y="6814"/>
                    <a:pt x="5722" y="6841"/>
                    <a:pt x="5862" y="6895"/>
                  </a:cubicBezTo>
                  <a:lnTo>
                    <a:pt x="6021" y="6974"/>
                  </a:lnTo>
                  <a:cubicBezTo>
                    <a:pt x="6317" y="7095"/>
                    <a:pt x="6491" y="7166"/>
                    <a:pt x="6628" y="7166"/>
                  </a:cubicBezTo>
                  <a:cubicBezTo>
                    <a:pt x="6823" y="7166"/>
                    <a:pt x="6945" y="7025"/>
                    <a:pt x="7241" y="6683"/>
                  </a:cubicBezTo>
                  <a:cubicBezTo>
                    <a:pt x="7294" y="6630"/>
                    <a:pt x="7319" y="6497"/>
                    <a:pt x="7294" y="6418"/>
                  </a:cubicBezTo>
                  <a:cubicBezTo>
                    <a:pt x="7213" y="6206"/>
                    <a:pt x="7107" y="5994"/>
                    <a:pt x="7001" y="5754"/>
                  </a:cubicBezTo>
                  <a:cubicBezTo>
                    <a:pt x="6816" y="5330"/>
                    <a:pt x="6948" y="5039"/>
                    <a:pt x="7372" y="4880"/>
                  </a:cubicBezTo>
                  <a:cubicBezTo>
                    <a:pt x="7425" y="4853"/>
                    <a:pt x="7478" y="4827"/>
                    <a:pt x="7559" y="4800"/>
                  </a:cubicBezTo>
                  <a:cubicBezTo>
                    <a:pt x="8221" y="4509"/>
                    <a:pt x="8221" y="4509"/>
                    <a:pt x="8221" y="3792"/>
                  </a:cubicBezTo>
                  <a:cubicBezTo>
                    <a:pt x="8221" y="3633"/>
                    <a:pt x="8168" y="3554"/>
                    <a:pt x="8036" y="3501"/>
                  </a:cubicBezTo>
                  <a:cubicBezTo>
                    <a:pt x="7771" y="3421"/>
                    <a:pt x="7531" y="3315"/>
                    <a:pt x="7266" y="3208"/>
                  </a:cubicBezTo>
                  <a:cubicBezTo>
                    <a:pt x="7001" y="3102"/>
                    <a:pt x="6842" y="2731"/>
                    <a:pt x="6948" y="2466"/>
                  </a:cubicBezTo>
                  <a:cubicBezTo>
                    <a:pt x="7054" y="2228"/>
                    <a:pt x="7135" y="1989"/>
                    <a:pt x="7266" y="1751"/>
                  </a:cubicBezTo>
                  <a:cubicBezTo>
                    <a:pt x="7319" y="1592"/>
                    <a:pt x="7294" y="1486"/>
                    <a:pt x="7160" y="1352"/>
                  </a:cubicBezTo>
                  <a:cubicBezTo>
                    <a:pt x="6872" y="1079"/>
                    <a:pt x="6749" y="962"/>
                    <a:pt x="6572" y="962"/>
                  </a:cubicBezTo>
                  <a:cubicBezTo>
                    <a:pt x="6439" y="962"/>
                    <a:pt x="6277" y="1027"/>
                    <a:pt x="5993" y="1140"/>
                  </a:cubicBezTo>
                  <a:cubicBezTo>
                    <a:pt x="5834" y="1201"/>
                    <a:pt x="5690" y="1320"/>
                    <a:pt x="5516" y="1320"/>
                  </a:cubicBezTo>
                  <a:cubicBezTo>
                    <a:pt x="5459" y="1320"/>
                    <a:pt x="5397" y="1306"/>
                    <a:pt x="5331" y="1274"/>
                  </a:cubicBezTo>
                  <a:cubicBezTo>
                    <a:pt x="5119" y="1168"/>
                    <a:pt x="4986" y="1062"/>
                    <a:pt x="4907" y="849"/>
                  </a:cubicBezTo>
                  <a:cubicBezTo>
                    <a:pt x="4801" y="557"/>
                    <a:pt x="4667" y="291"/>
                    <a:pt x="4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" name="Google Shape;893;p74"/>
          <p:cNvSpPr/>
          <p:nvPr/>
        </p:nvSpPr>
        <p:spPr>
          <a:xfrm>
            <a:off x="8181663" y="297616"/>
            <a:ext cx="494472" cy="474780"/>
          </a:xfrm>
          <a:custGeom>
            <a:avLst/>
            <a:gdLst/>
            <a:ahLst/>
            <a:cxnLst/>
            <a:rect l="l" t="t" r="r" b="b"/>
            <a:pathLst>
              <a:path w="17766" h="17060" extrusionOk="0">
                <a:moveTo>
                  <a:pt x="9052" y="0"/>
                </a:moveTo>
                <a:cubicBezTo>
                  <a:pt x="9020" y="0"/>
                  <a:pt x="8987" y="1"/>
                  <a:pt x="8955" y="3"/>
                </a:cubicBezTo>
                <a:cubicBezTo>
                  <a:pt x="8026" y="50"/>
                  <a:pt x="7288" y="788"/>
                  <a:pt x="7216" y="1705"/>
                </a:cubicBezTo>
                <a:cubicBezTo>
                  <a:pt x="7169" y="2301"/>
                  <a:pt x="7431" y="2884"/>
                  <a:pt x="7895" y="3265"/>
                </a:cubicBezTo>
                <a:cubicBezTo>
                  <a:pt x="8252" y="3563"/>
                  <a:pt x="8467" y="4015"/>
                  <a:pt x="8455" y="4491"/>
                </a:cubicBezTo>
                <a:lnTo>
                  <a:pt x="8455" y="7623"/>
                </a:lnTo>
                <a:lnTo>
                  <a:pt x="5942" y="5611"/>
                </a:lnTo>
                <a:cubicBezTo>
                  <a:pt x="5573" y="5313"/>
                  <a:pt x="5359" y="4860"/>
                  <a:pt x="5359" y="4396"/>
                </a:cubicBezTo>
                <a:cubicBezTo>
                  <a:pt x="5337" y="3288"/>
                  <a:pt x="4434" y="2604"/>
                  <a:pt x="3512" y="2604"/>
                </a:cubicBezTo>
                <a:cubicBezTo>
                  <a:pt x="2968" y="2604"/>
                  <a:pt x="2417" y="2842"/>
                  <a:pt x="2037" y="3372"/>
                </a:cubicBezTo>
                <a:cubicBezTo>
                  <a:pt x="1144" y="4614"/>
                  <a:pt x="2085" y="6274"/>
                  <a:pt x="3509" y="6274"/>
                </a:cubicBezTo>
                <a:cubicBezTo>
                  <a:pt x="3642" y="6274"/>
                  <a:pt x="3779" y="6260"/>
                  <a:pt x="3918" y="6230"/>
                </a:cubicBezTo>
                <a:cubicBezTo>
                  <a:pt x="4024" y="6208"/>
                  <a:pt x="4130" y="6197"/>
                  <a:pt x="4236" y="6197"/>
                </a:cubicBezTo>
                <a:cubicBezTo>
                  <a:pt x="4598" y="6197"/>
                  <a:pt x="4955" y="6321"/>
                  <a:pt x="5240" y="6551"/>
                </a:cubicBezTo>
                <a:lnTo>
                  <a:pt x="7681" y="8504"/>
                </a:lnTo>
                <a:lnTo>
                  <a:pt x="4538" y="9218"/>
                </a:lnTo>
                <a:cubicBezTo>
                  <a:pt x="4427" y="9241"/>
                  <a:pt x="4315" y="9252"/>
                  <a:pt x="4205" y="9252"/>
                </a:cubicBezTo>
                <a:cubicBezTo>
                  <a:pt x="3852" y="9252"/>
                  <a:pt x="3509" y="9138"/>
                  <a:pt x="3228" y="8920"/>
                </a:cubicBezTo>
                <a:cubicBezTo>
                  <a:pt x="2878" y="8653"/>
                  <a:pt x="2494" y="8536"/>
                  <a:pt x="2123" y="8536"/>
                </a:cubicBezTo>
                <a:cubicBezTo>
                  <a:pt x="1006" y="8536"/>
                  <a:pt x="1" y="9604"/>
                  <a:pt x="358" y="10873"/>
                </a:cubicBezTo>
                <a:cubicBezTo>
                  <a:pt x="603" y="11749"/>
                  <a:pt x="1363" y="12210"/>
                  <a:pt x="2126" y="12210"/>
                </a:cubicBezTo>
                <a:cubicBezTo>
                  <a:pt x="2774" y="12210"/>
                  <a:pt x="3425" y="11877"/>
                  <a:pt x="3764" y="11183"/>
                </a:cubicBezTo>
                <a:cubicBezTo>
                  <a:pt x="3978" y="10754"/>
                  <a:pt x="4371" y="10456"/>
                  <a:pt x="4835" y="10361"/>
                </a:cubicBezTo>
                <a:lnTo>
                  <a:pt x="7883" y="9659"/>
                </a:lnTo>
                <a:lnTo>
                  <a:pt x="6478" y="12564"/>
                </a:lnTo>
                <a:cubicBezTo>
                  <a:pt x="6264" y="12980"/>
                  <a:pt x="5871" y="13290"/>
                  <a:pt x="5419" y="13397"/>
                </a:cubicBezTo>
                <a:cubicBezTo>
                  <a:pt x="3752" y="13814"/>
                  <a:pt x="3526" y="16100"/>
                  <a:pt x="5085" y="16826"/>
                </a:cubicBezTo>
                <a:cubicBezTo>
                  <a:pt x="5353" y="16953"/>
                  <a:pt x="5623" y="17010"/>
                  <a:pt x="5882" y="17010"/>
                </a:cubicBezTo>
                <a:cubicBezTo>
                  <a:pt x="7131" y="17010"/>
                  <a:pt x="8137" y="15677"/>
                  <a:pt x="7526" y="14385"/>
                </a:cubicBezTo>
                <a:cubicBezTo>
                  <a:pt x="7336" y="13957"/>
                  <a:pt x="7336" y="13457"/>
                  <a:pt x="7550" y="13040"/>
                </a:cubicBezTo>
                <a:lnTo>
                  <a:pt x="8907" y="10218"/>
                </a:lnTo>
                <a:lnTo>
                  <a:pt x="10300" y="13123"/>
                </a:lnTo>
                <a:cubicBezTo>
                  <a:pt x="10503" y="13552"/>
                  <a:pt x="10503" y="14040"/>
                  <a:pt x="10300" y="14469"/>
                </a:cubicBezTo>
                <a:cubicBezTo>
                  <a:pt x="9712" y="15760"/>
                  <a:pt x="10731" y="17059"/>
                  <a:pt x="11962" y="17059"/>
                </a:cubicBezTo>
                <a:cubicBezTo>
                  <a:pt x="12252" y="17059"/>
                  <a:pt x="12553" y="16987"/>
                  <a:pt x="12848" y="16826"/>
                </a:cubicBezTo>
                <a:cubicBezTo>
                  <a:pt x="13658" y="16386"/>
                  <a:pt x="14015" y="15397"/>
                  <a:pt x="13682" y="14540"/>
                </a:cubicBezTo>
                <a:cubicBezTo>
                  <a:pt x="13455" y="13981"/>
                  <a:pt x="12979" y="13576"/>
                  <a:pt x="12396" y="13433"/>
                </a:cubicBezTo>
                <a:cubicBezTo>
                  <a:pt x="11931" y="13314"/>
                  <a:pt x="11550" y="13004"/>
                  <a:pt x="11348" y="12576"/>
                </a:cubicBezTo>
                <a:lnTo>
                  <a:pt x="10003" y="9754"/>
                </a:lnTo>
                <a:lnTo>
                  <a:pt x="13134" y="10480"/>
                </a:lnTo>
                <a:cubicBezTo>
                  <a:pt x="13598" y="10587"/>
                  <a:pt x="13979" y="10897"/>
                  <a:pt x="14182" y="11314"/>
                </a:cubicBezTo>
                <a:cubicBezTo>
                  <a:pt x="14528" y="11997"/>
                  <a:pt x="15166" y="12316"/>
                  <a:pt x="15801" y="12316"/>
                </a:cubicBezTo>
                <a:cubicBezTo>
                  <a:pt x="16626" y="12316"/>
                  <a:pt x="17448" y="11777"/>
                  <a:pt x="17623" y="10802"/>
                </a:cubicBezTo>
                <a:cubicBezTo>
                  <a:pt x="17765" y="9897"/>
                  <a:pt x="17230" y="9004"/>
                  <a:pt x="16349" y="8730"/>
                </a:cubicBezTo>
                <a:cubicBezTo>
                  <a:pt x="16175" y="8679"/>
                  <a:pt x="15996" y="8654"/>
                  <a:pt x="15819" y="8654"/>
                </a:cubicBezTo>
                <a:cubicBezTo>
                  <a:pt x="15413" y="8654"/>
                  <a:pt x="15013" y="8786"/>
                  <a:pt x="14682" y="9051"/>
                </a:cubicBezTo>
                <a:cubicBezTo>
                  <a:pt x="14411" y="9261"/>
                  <a:pt x="14076" y="9368"/>
                  <a:pt x="13734" y="9368"/>
                </a:cubicBezTo>
                <a:cubicBezTo>
                  <a:pt x="13610" y="9368"/>
                  <a:pt x="13484" y="9354"/>
                  <a:pt x="13360" y="9325"/>
                </a:cubicBezTo>
                <a:lnTo>
                  <a:pt x="10312" y="8623"/>
                </a:lnTo>
                <a:lnTo>
                  <a:pt x="12836" y="6623"/>
                </a:lnTo>
                <a:cubicBezTo>
                  <a:pt x="13115" y="6407"/>
                  <a:pt x="13455" y="6286"/>
                  <a:pt x="13805" y="6286"/>
                </a:cubicBezTo>
                <a:cubicBezTo>
                  <a:pt x="13918" y="6286"/>
                  <a:pt x="14032" y="6299"/>
                  <a:pt x="14146" y="6325"/>
                </a:cubicBezTo>
                <a:cubicBezTo>
                  <a:pt x="14275" y="6350"/>
                  <a:pt x="14400" y="6363"/>
                  <a:pt x="14523" y="6363"/>
                </a:cubicBezTo>
                <a:cubicBezTo>
                  <a:pt x="15994" y="6363"/>
                  <a:pt x="16932" y="4603"/>
                  <a:pt x="15932" y="3372"/>
                </a:cubicBezTo>
                <a:cubicBezTo>
                  <a:pt x="15549" y="2901"/>
                  <a:pt x="15033" y="2690"/>
                  <a:pt x="14525" y="2690"/>
                </a:cubicBezTo>
                <a:cubicBezTo>
                  <a:pt x="13594" y="2690"/>
                  <a:pt x="12689" y="3398"/>
                  <a:pt x="12681" y="4515"/>
                </a:cubicBezTo>
                <a:cubicBezTo>
                  <a:pt x="12670" y="4991"/>
                  <a:pt x="12443" y="5432"/>
                  <a:pt x="12074" y="5718"/>
                </a:cubicBezTo>
                <a:lnTo>
                  <a:pt x="9622" y="7670"/>
                </a:lnTo>
                <a:lnTo>
                  <a:pt x="9622" y="4456"/>
                </a:lnTo>
                <a:cubicBezTo>
                  <a:pt x="9633" y="3979"/>
                  <a:pt x="9860" y="3539"/>
                  <a:pt x="10217" y="3241"/>
                </a:cubicBezTo>
                <a:cubicBezTo>
                  <a:pt x="11549" y="2131"/>
                  <a:pt x="10748" y="0"/>
                  <a:pt x="9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4"/>
          <p:cNvSpPr/>
          <p:nvPr/>
        </p:nvSpPr>
        <p:spPr>
          <a:xfrm>
            <a:off x="8321481" y="923970"/>
            <a:ext cx="354654" cy="340560"/>
          </a:xfrm>
          <a:custGeom>
            <a:avLst/>
            <a:gdLst/>
            <a:ahLst/>
            <a:cxnLst/>
            <a:rect l="l" t="t" r="r" b="b"/>
            <a:pathLst>
              <a:path w="17766" h="17060" extrusionOk="0">
                <a:moveTo>
                  <a:pt x="9052" y="0"/>
                </a:moveTo>
                <a:cubicBezTo>
                  <a:pt x="9020" y="0"/>
                  <a:pt x="8987" y="1"/>
                  <a:pt x="8955" y="3"/>
                </a:cubicBezTo>
                <a:cubicBezTo>
                  <a:pt x="8026" y="50"/>
                  <a:pt x="7288" y="788"/>
                  <a:pt x="7216" y="1705"/>
                </a:cubicBezTo>
                <a:cubicBezTo>
                  <a:pt x="7169" y="2301"/>
                  <a:pt x="7431" y="2884"/>
                  <a:pt x="7895" y="3265"/>
                </a:cubicBezTo>
                <a:cubicBezTo>
                  <a:pt x="8252" y="3563"/>
                  <a:pt x="8467" y="4015"/>
                  <a:pt x="8455" y="4491"/>
                </a:cubicBezTo>
                <a:lnTo>
                  <a:pt x="8455" y="7623"/>
                </a:lnTo>
                <a:lnTo>
                  <a:pt x="5942" y="5611"/>
                </a:lnTo>
                <a:cubicBezTo>
                  <a:pt x="5573" y="5313"/>
                  <a:pt x="5359" y="4860"/>
                  <a:pt x="5359" y="4396"/>
                </a:cubicBezTo>
                <a:cubicBezTo>
                  <a:pt x="5337" y="3288"/>
                  <a:pt x="4434" y="2604"/>
                  <a:pt x="3512" y="2604"/>
                </a:cubicBezTo>
                <a:cubicBezTo>
                  <a:pt x="2968" y="2604"/>
                  <a:pt x="2417" y="2842"/>
                  <a:pt x="2037" y="3372"/>
                </a:cubicBezTo>
                <a:cubicBezTo>
                  <a:pt x="1144" y="4614"/>
                  <a:pt x="2085" y="6274"/>
                  <a:pt x="3509" y="6274"/>
                </a:cubicBezTo>
                <a:cubicBezTo>
                  <a:pt x="3642" y="6274"/>
                  <a:pt x="3779" y="6260"/>
                  <a:pt x="3918" y="6230"/>
                </a:cubicBezTo>
                <a:cubicBezTo>
                  <a:pt x="4024" y="6208"/>
                  <a:pt x="4130" y="6197"/>
                  <a:pt x="4236" y="6197"/>
                </a:cubicBezTo>
                <a:cubicBezTo>
                  <a:pt x="4598" y="6197"/>
                  <a:pt x="4955" y="6321"/>
                  <a:pt x="5240" y="6551"/>
                </a:cubicBezTo>
                <a:lnTo>
                  <a:pt x="7681" y="8504"/>
                </a:lnTo>
                <a:lnTo>
                  <a:pt x="4538" y="9218"/>
                </a:lnTo>
                <a:cubicBezTo>
                  <a:pt x="4427" y="9241"/>
                  <a:pt x="4315" y="9252"/>
                  <a:pt x="4205" y="9252"/>
                </a:cubicBezTo>
                <a:cubicBezTo>
                  <a:pt x="3852" y="9252"/>
                  <a:pt x="3509" y="9138"/>
                  <a:pt x="3228" y="8920"/>
                </a:cubicBezTo>
                <a:cubicBezTo>
                  <a:pt x="2878" y="8653"/>
                  <a:pt x="2494" y="8536"/>
                  <a:pt x="2123" y="8536"/>
                </a:cubicBezTo>
                <a:cubicBezTo>
                  <a:pt x="1006" y="8536"/>
                  <a:pt x="1" y="9604"/>
                  <a:pt x="358" y="10873"/>
                </a:cubicBezTo>
                <a:cubicBezTo>
                  <a:pt x="603" y="11749"/>
                  <a:pt x="1363" y="12210"/>
                  <a:pt x="2126" y="12210"/>
                </a:cubicBezTo>
                <a:cubicBezTo>
                  <a:pt x="2774" y="12210"/>
                  <a:pt x="3425" y="11877"/>
                  <a:pt x="3764" y="11183"/>
                </a:cubicBezTo>
                <a:cubicBezTo>
                  <a:pt x="3978" y="10754"/>
                  <a:pt x="4371" y="10456"/>
                  <a:pt x="4835" y="10361"/>
                </a:cubicBezTo>
                <a:lnTo>
                  <a:pt x="7883" y="9659"/>
                </a:lnTo>
                <a:lnTo>
                  <a:pt x="6478" y="12564"/>
                </a:lnTo>
                <a:cubicBezTo>
                  <a:pt x="6264" y="12980"/>
                  <a:pt x="5871" y="13290"/>
                  <a:pt x="5419" y="13397"/>
                </a:cubicBezTo>
                <a:cubicBezTo>
                  <a:pt x="3752" y="13814"/>
                  <a:pt x="3526" y="16100"/>
                  <a:pt x="5085" y="16826"/>
                </a:cubicBezTo>
                <a:cubicBezTo>
                  <a:pt x="5353" y="16953"/>
                  <a:pt x="5623" y="17010"/>
                  <a:pt x="5882" y="17010"/>
                </a:cubicBezTo>
                <a:cubicBezTo>
                  <a:pt x="7131" y="17010"/>
                  <a:pt x="8137" y="15677"/>
                  <a:pt x="7526" y="14385"/>
                </a:cubicBezTo>
                <a:cubicBezTo>
                  <a:pt x="7336" y="13957"/>
                  <a:pt x="7336" y="13457"/>
                  <a:pt x="7550" y="13040"/>
                </a:cubicBezTo>
                <a:lnTo>
                  <a:pt x="8907" y="10218"/>
                </a:lnTo>
                <a:lnTo>
                  <a:pt x="10300" y="13123"/>
                </a:lnTo>
                <a:cubicBezTo>
                  <a:pt x="10503" y="13552"/>
                  <a:pt x="10503" y="14040"/>
                  <a:pt x="10300" y="14469"/>
                </a:cubicBezTo>
                <a:cubicBezTo>
                  <a:pt x="9712" y="15760"/>
                  <a:pt x="10731" y="17059"/>
                  <a:pt x="11962" y="17059"/>
                </a:cubicBezTo>
                <a:cubicBezTo>
                  <a:pt x="12252" y="17059"/>
                  <a:pt x="12553" y="16987"/>
                  <a:pt x="12848" y="16826"/>
                </a:cubicBezTo>
                <a:cubicBezTo>
                  <a:pt x="13658" y="16386"/>
                  <a:pt x="14015" y="15397"/>
                  <a:pt x="13682" y="14540"/>
                </a:cubicBezTo>
                <a:cubicBezTo>
                  <a:pt x="13455" y="13981"/>
                  <a:pt x="12979" y="13576"/>
                  <a:pt x="12396" y="13433"/>
                </a:cubicBezTo>
                <a:cubicBezTo>
                  <a:pt x="11931" y="13314"/>
                  <a:pt x="11550" y="13004"/>
                  <a:pt x="11348" y="12576"/>
                </a:cubicBezTo>
                <a:lnTo>
                  <a:pt x="10003" y="9754"/>
                </a:lnTo>
                <a:lnTo>
                  <a:pt x="13134" y="10480"/>
                </a:lnTo>
                <a:cubicBezTo>
                  <a:pt x="13598" y="10587"/>
                  <a:pt x="13979" y="10897"/>
                  <a:pt x="14182" y="11314"/>
                </a:cubicBezTo>
                <a:cubicBezTo>
                  <a:pt x="14528" y="11997"/>
                  <a:pt x="15166" y="12316"/>
                  <a:pt x="15801" y="12316"/>
                </a:cubicBezTo>
                <a:cubicBezTo>
                  <a:pt x="16626" y="12316"/>
                  <a:pt x="17448" y="11777"/>
                  <a:pt x="17623" y="10802"/>
                </a:cubicBezTo>
                <a:cubicBezTo>
                  <a:pt x="17765" y="9897"/>
                  <a:pt x="17230" y="9004"/>
                  <a:pt x="16349" y="8730"/>
                </a:cubicBezTo>
                <a:cubicBezTo>
                  <a:pt x="16175" y="8679"/>
                  <a:pt x="15996" y="8654"/>
                  <a:pt x="15819" y="8654"/>
                </a:cubicBezTo>
                <a:cubicBezTo>
                  <a:pt x="15413" y="8654"/>
                  <a:pt x="15013" y="8786"/>
                  <a:pt x="14682" y="9051"/>
                </a:cubicBezTo>
                <a:cubicBezTo>
                  <a:pt x="14411" y="9261"/>
                  <a:pt x="14076" y="9368"/>
                  <a:pt x="13734" y="9368"/>
                </a:cubicBezTo>
                <a:cubicBezTo>
                  <a:pt x="13610" y="9368"/>
                  <a:pt x="13484" y="9354"/>
                  <a:pt x="13360" y="9325"/>
                </a:cubicBezTo>
                <a:lnTo>
                  <a:pt x="10312" y="8623"/>
                </a:lnTo>
                <a:lnTo>
                  <a:pt x="12836" y="6623"/>
                </a:lnTo>
                <a:cubicBezTo>
                  <a:pt x="13115" y="6407"/>
                  <a:pt x="13455" y="6286"/>
                  <a:pt x="13805" y="6286"/>
                </a:cubicBezTo>
                <a:cubicBezTo>
                  <a:pt x="13918" y="6286"/>
                  <a:pt x="14032" y="6299"/>
                  <a:pt x="14146" y="6325"/>
                </a:cubicBezTo>
                <a:cubicBezTo>
                  <a:pt x="14275" y="6350"/>
                  <a:pt x="14400" y="6363"/>
                  <a:pt x="14523" y="6363"/>
                </a:cubicBezTo>
                <a:cubicBezTo>
                  <a:pt x="15994" y="6363"/>
                  <a:pt x="16932" y="4603"/>
                  <a:pt x="15932" y="3372"/>
                </a:cubicBezTo>
                <a:cubicBezTo>
                  <a:pt x="15549" y="2901"/>
                  <a:pt x="15033" y="2690"/>
                  <a:pt x="14525" y="2690"/>
                </a:cubicBezTo>
                <a:cubicBezTo>
                  <a:pt x="13594" y="2690"/>
                  <a:pt x="12689" y="3398"/>
                  <a:pt x="12681" y="4515"/>
                </a:cubicBezTo>
                <a:cubicBezTo>
                  <a:pt x="12670" y="4991"/>
                  <a:pt x="12443" y="5432"/>
                  <a:pt x="12074" y="5718"/>
                </a:cubicBezTo>
                <a:lnTo>
                  <a:pt x="9622" y="7670"/>
                </a:lnTo>
                <a:lnTo>
                  <a:pt x="9622" y="4456"/>
                </a:lnTo>
                <a:cubicBezTo>
                  <a:pt x="9633" y="3979"/>
                  <a:pt x="9860" y="3539"/>
                  <a:pt x="10217" y="3241"/>
                </a:cubicBezTo>
                <a:cubicBezTo>
                  <a:pt x="11549" y="2131"/>
                  <a:pt x="10748" y="0"/>
                  <a:pt x="9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DB8506-A3DA-47A7-828F-D8D8162569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48" y="1968772"/>
            <a:ext cx="3373236" cy="1071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8EFDBE-4756-4B51-BCD8-CE029A9073F8}"/>
              </a:ext>
            </a:extLst>
          </p:cNvPr>
          <p:cNvSpPr txBox="1"/>
          <p:nvPr/>
        </p:nvSpPr>
        <p:spPr>
          <a:xfrm>
            <a:off x="326003" y="285406"/>
            <a:ext cx="668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DM Sans" pitchFamily="2" charset="0"/>
              </a:rPr>
              <a:t>Problem:</a:t>
            </a:r>
            <a:r>
              <a:rPr lang="zh-CN" altLang="en-US" sz="1800" b="1" dirty="0">
                <a:latin typeface="DM Sans" pitchFamily="2" charset="0"/>
              </a:rPr>
              <a:t> </a:t>
            </a:r>
            <a:r>
              <a:rPr lang="en-US" sz="1800" dirty="0">
                <a:latin typeface="DM Sans" pitchFamily="2" charset="0"/>
              </a:rPr>
              <a:t>Average scores removes distribution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E028C-387A-4E6E-9247-94F8DF82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314" y="885425"/>
            <a:ext cx="1765191" cy="59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CBA83-A3E5-4792-A55E-C6105F9A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028" y="1478213"/>
            <a:ext cx="3616954" cy="2608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E7931-8BC2-411D-B1B9-18482A7FCD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042" y="831882"/>
            <a:ext cx="1656687" cy="646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2BA4B-1FDB-420A-90FA-D627FE2286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6748" y="1478213"/>
            <a:ext cx="3631555" cy="2608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A15F2E-3879-42AC-89FF-1DCC94CA7C26}"/>
              </a:ext>
            </a:extLst>
          </p:cNvPr>
          <p:cNvSpPr txBox="1"/>
          <p:nvPr/>
        </p:nvSpPr>
        <p:spPr>
          <a:xfrm>
            <a:off x="485028" y="4386930"/>
            <a:ext cx="8468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above two movies with completely different distribution give the almost same average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Distribution-based score analysis can provide elaborate audience’s feedback. </a:t>
            </a:r>
          </a:p>
        </p:txBody>
      </p:sp>
    </p:spTree>
    <p:extLst>
      <p:ext uri="{BB962C8B-B14F-4D97-AF65-F5344CB8AC3E}">
        <p14:creationId xmlns:p14="http://schemas.microsoft.com/office/powerpoint/2010/main" val="305222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A81DA7-D817-41A8-AD21-4D89F9A27F64}"/>
              </a:ext>
            </a:extLst>
          </p:cNvPr>
          <p:cNvSpPr txBox="1"/>
          <p:nvPr/>
        </p:nvSpPr>
        <p:spPr>
          <a:xfrm>
            <a:off x="3747995" y="262114"/>
            <a:ext cx="42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DM Sans" pitchFamily="2" charset="0"/>
              </a:rPr>
              <a:t>Movie Feature</a:t>
            </a:r>
          </a:p>
          <a:p>
            <a:pPr lvl="1"/>
            <a:r>
              <a:rPr lang="en-US" sz="1600" dirty="0">
                <a:latin typeface="DM Sans" pitchFamily="2" charset="0"/>
              </a:rPr>
              <a:t>  Genres ,Release date, Title, Budget, Cast…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FBADB-6D48-48FB-BD30-DAF5CD8363C8}"/>
              </a:ext>
            </a:extLst>
          </p:cNvPr>
          <p:cNvSpPr txBox="1"/>
          <p:nvPr/>
        </p:nvSpPr>
        <p:spPr>
          <a:xfrm>
            <a:off x="3747995" y="2042568"/>
            <a:ext cx="272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M Sans" pitchFamily="2" charset="0"/>
              </a:rPr>
              <a:t>Rating distribution</a:t>
            </a:r>
          </a:p>
          <a:p>
            <a:r>
              <a:rPr lang="en-US" sz="1800" dirty="0">
                <a:latin typeface="DM Sans" pitchFamily="2" charset="0"/>
              </a:rPr>
              <a:t>  (Mediator)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014A-5F4C-428A-BA88-DBFCB68BDDB2}"/>
              </a:ext>
            </a:extLst>
          </p:cNvPr>
          <p:cNvSpPr txBox="1"/>
          <p:nvPr/>
        </p:nvSpPr>
        <p:spPr>
          <a:xfrm>
            <a:off x="383626" y="1706192"/>
            <a:ext cx="32205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Overview of distribution-based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2C9238-3582-4AFB-9A26-6B562611F901}"/>
              </a:ext>
            </a:extLst>
          </p:cNvPr>
          <p:cNvGrpSpPr/>
          <p:nvPr/>
        </p:nvGrpSpPr>
        <p:grpSpPr>
          <a:xfrm>
            <a:off x="7128582" y="1831597"/>
            <a:ext cx="874643" cy="874644"/>
            <a:chOff x="5920407" y="2288582"/>
            <a:chExt cx="874643" cy="87464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7146AB-1AAB-4270-BC6E-6F20C907558B}"/>
                </a:ext>
              </a:extLst>
            </p:cNvPr>
            <p:cNvCxnSpPr/>
            <p:nvPr/>
          </p:nvCxnSpPr>
          <p:spPr>
            <a:xfrm flipV="1">
              <a:off x="5920407" y="2288582"/>
              <a:ext cx="0" cy="87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6BA9BA1-9717-42FE-A7AF-C155E1B507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357729" y="2725904"/>
              <a:ext cx="0" cy="87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0D6297-9073-4B63-86E2-4DE1EB63DCA5}"/>
                </a:ext>
              </a:extLst>
            </p:cNvPr>
            <p:cNvSpPr/>
            <p:nvPr/>
          </p:nvSpPr>
          <p:spPr>
            <a:xfrm flipV="1">
              <a:off x="6007871" y="2519170"/>
              <a:ext cx="731520" cy="429370"/>
            </a:xfrm>
            <a:custGeom>
              <a:avLst/>
              <a:gdLst>
                <a:gd name="connsiteX0" fmla="*/ 0 w 731520"/>
                <a:gd name="connsiteY0" fmla="*/ 15902 h 265375"/>
                <a:gd name="connsiteX1" fmla="*/ 174929 w 731520"/>
                <a:gd name="connsiteY1" fmla="*/ 198782 h 265375"/>
                <a:gd name="connsiteX2" fmla="*/ 421420 w 731520"/>
                <a:gd name="connsiteY2" fmla="*/ 254442 h 265375"/>
                <a:gd name="connsiteX3" fmla="*/ 731520 w 731520"/>
                <a:gd name="connsiteY3" fmla="*/ 0 h 26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0" h="265375">
                  <a:moveTo>
                    <a:pt x="0" y="15902"/>
                  </a:moveTo>
                  <a:cubicBezTo>
                    <a:pt x="52346" y="87463"/>
                    <a:pt x="104692" y="159025"/>
                    <a:pt x="174929" y="198782"/>
                  </a:cubicBezTo>
                  <a:cubicBezTo>
                    <a:pt x="245166" y="238539"/>
                    <a:pt x="328655" y="287572"/>
                    <a:pt x="421420" y="254442"/>
                  </a:cubicBezTo>
                  <a:cubicBezTo>
                    <a:pt x="514185" y="221312"/>
                    <a:pt x="667910" y="80838"/>
                    <a:pt x="731520" y="0"/>
                  </a:cubicBezTo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605082-D34B-4898-ABB6-230271E6CC28}"/>
              </a:ext>
            </a:extLst>
          </p:cNvPr>
          <p:cNvCxnSpPr/>
          <p:nvPr/>
        </p:nvCxnSpPr>
        <p:spPr>
          <a:xfrm flipV="1">
            <a:off x="5966367" y="1834543"/>
            <a:ext cx="0" cy="87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B16B50-67B5-41DA-9E4F-2C42D02C3B1B}"/>
              </a:ext>
            </a:extLst>
          </p:cNvPr>
          <p:cNvCxnSpPr>
            <a:cxnSpLocks/>
          </p:cNvCxnSpPr>
          <p:nvPr/>
        </p:nvCxnSpPr>
        <p:spPr>
          <a:xfrm rot="5400000" flipV="1">
            <a:off x="6403689" y="2271865"/>
            <a:ext cx="0" cy="87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EFBD64-CD48-4022-B750-2B46390F2BF9}"/>
              </a:ext>
            </a:extLst>
          </p:cNvPr>
          <p:cNvCxnSpPr/>
          <p:nvPr/>
        </p:nvCxnSpPr>
        <p:spPr>
          <a:xfrm flipV="1">
            <a:off x="6076360" y="1966236"/>
            <a:ext cx="604299" cy="52478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8FB110-2145-4B92-9F60-8BAE04FBF14B}"/>
              </a:ext>
            </a:extLst>
          </p:cNvPr>
          <p:cNvSpPr txBox="1"/>
          <p:nvPr/>
        </p:nvSpPr>
        <p:spPr>
          <a:xfrm>
            <a:off x="4159746" y="3711835"/>
            <a:ext cx="5041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Investigate/ Predict box office performance,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recommendation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Investigate/predict audience type for popularity/unpopularity ratings.</a:t>
            </a:r>
          </a:p>
          <a:p>
            <a:r>
              <a:rPr lang="en-US" dirty="0"/>
              <a:t>….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CF64F08-D685-43EC-AFA4-77AA9A0650FC}"/>
              </a:ext>
            </a:extLst>
          </p:cNvPr>
          <p:cNvSpPr/>
          <p:nvPr/>
        </p:nvSpPr>
        <p:spPr>
          <a:xfrm>
            <a:off x="5755583" y="3032187"/>
            <a:ext cx="741146" cy="416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1B13D61-2C71-44CE-BF30-A73AB8355243}"/>
              </a:ext>
            </a:extLst>
          </p:cNvPr>
          <p:cNvSpPr/>
          <p:nvPr/>
        </p:nvSpPr>
        <p:spPr>
          <a:xfrm>
            <a:off x="5755583" y="1220112"/>
            <a:ext cx="741146" cy="416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7F6CF-2210-4FF3-9BAA-BD4EDC4A63F1}"/>
              </a:ext>
            </a:extLst>
          </p:cNvPr>
          <p:cNvSpPr txBox="1"/>
          <p:nvPr/>
        </p:nvSpPr>
        <p:spPr>
          <a:xfrm>
            <a:off x="326004" y="285406"/>
            <a:ext cx="298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DM Sans" pitchFamily="2" charset="0"/>
              </a:rPr>
              <a:t>Solution path</a:t>
            </a:r>
            <a:endParaRPr lang="en-US" sz="2400" dirty="0">
              <a:latin typeface="DM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DCB9E-37B0-40E1-BBA3-0CBCA65BFDBE}"/>
              </a:ext>
            </a:extLst>
          </p:cNvPr>
          <p:cNvSpPr txBox="1"/>
          <p:nvPr/>
        </p:nvSpPr>
        <p:spPr>
          <a:xfrm>
            <a:off x="1377834" y="839625"/>
            <a:ext cx="3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DM Sans" pitchFamily="2" charset="0"/>
              </a:rPr>
              <a:t>Identify rating distribution</a:t>
            </a:r>
          </a:p>
          <a:p>
            <a:pPr algn="r"/>
            <a:r>
              <a:rPr lang="en-US" sz="1800" dirty="0">
                <a:latin typeface="DM Sans" pitchFamily="2" charset="0"/>
              </a:rPr>
              <a:t>(</a:t>
            </a:r>
            <a:r>
              <a:rPr lang="en-US" altLang="zh-CN" sz="1800" dirty="0">
                <a:latin typeface="DM Sans" pitchFamily="2" charset="0"/>
              </a:rPr>
              <a:t>rating info from </a:t>
            </a:r>
            <a:r>
              <a:rPr lang="en-US" altLang="zh-CN" sz="1800" dirty="0" err="1">
                <a:latin typeface="DM Sans" pitchFamily="2" charset="0"/>
              </a:rPr>
              <a:t>Grouplens</a:t>
            </a:r>
            <a:r>
              <a:rPr lang="en-US" altLang="zh-CN" sz="1800" dirty="0">
                <a:latin typeface="DM Sans" pitchFamily="2" charset="0"/>
              </a:rPr>
              <a:t>)</a:t>
            </a:r>
            <a:endParaRPr lang="en-US" sz="1800" dirty="0">
              <a:latin typeface="DM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6D492-F34D-436F-8E9B-A383AAEF448D}"/>
              </a:ext>
            </a:extLst>
          </p:cNvPr>
          <p:cNvSpPr txBox="1"/>
          <p:nvPr/>
        </p:nvSpPr>
        <p:spPr>
          <a:xfrm>
            <a:off x="1046748" y="2496471"/>
            <a:ext cx="3416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DM Sans" pitchFamily="2" charset="0"/>
              </a:rPr>
              <a:t>Use probability distribution function to characterize the shape.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F5CCC-FADF-49BF-8CCE-C90624EDFA55}"/>
              </a:ext>
            </a:extLst>
          </p:cNvPr>
          <p:cNvSpPr txBox="1"/>
          <p:nvPr/>
        </p:nvSpPr>
        <p:spPr>
          <a:xfrm>
            <a:off x="4750067" y="1666144"/>
            <a:ext cx="393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M Sans" pitchFamily="2" charset="0"/>
              </a:rPr>
              <a:t>Identify relationship between movies features and distribution pattern.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7C452-E03A-40FA-9B0D-DDDA8DC1F02B}"/>
              </a:ext>
            </a:extLst>
          </p:cNvPr>
          <p:cNvSpPr txBox="1"/>
          <p:nvPr/>
        </p:nvSpPr>
        <p:spPr>
          <a:xfrm>
            <a:off x="4701941" y="3819940"/>
            <a:ext cx="409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DM Sans" pitchFamily="2" charset="0"/>
              </a:rPr>
              <a:t>Regression analysis between features and distribution pattern.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CF7869-D1F0-4528-9DDE-EADA5B7AC515}"/>
              </a:ext>
            </a:extLst>
          </p:cNvPr>
          <p:cNvCxnSpPr/>
          <p:nvPr/>
        </p:nvCxnSpPr>
        <p:spPr>
          <a:xfrm>
            <a:off x="4572000" y="1074485"/>
            <a:ext cx="0" cy="3801979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40CCD1-05B3-47C0-9AC3-FECF4DDADD52}"/>
              </a:ext>
            </a:extLst>
          </p:cNvPr>
          <p:cNvSpPr/>
          <p:nvPr/>
        </p:nvSpPr>
        <p:spPr>
          <a:xfrm>
            <a:off x="4528686" y="1085260"/>
            <a:ext cx="86628" cy="86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01EC57-7ABC-443D-AFF1-406D5615D3C2}"/>
              </a:ext>
            </a:extLst>
          </p:cNvPr>
          <p:cNvSpPr/>
          <p:nvPr/>
        </p:nvSpPr>
        <p:spPr>
          <a:xfrm>
            <a:off x="4533499" y="1902682"/>
            <a:ext cx="86628" cy="86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A586C9-8ED1-4BFE-894F-2DD226C2032D}"/>
              </a:ext>
            </a:extLst>
          </p:cNvPr>
          <p:cNvSpPr/>
          <p:nvPr/>
        </p:nvSpPr>
        <p:spPr>
          <a:xfrm>
            <a:off x="4528686" y="2771287"/>
            <a:ext cx="86628" cy="86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99698E-A8B8-4958-BFBF-C95BB26814FD}"/>
              </a:ext>
            </a:extLst>
          </p:cNvPr>
          <p:cNvSpPr/>
          <p:nvPr/>
        </p:nvSpPr>
        <p:spPr>
          <a:xfrm>
            <a:off x="4528686" y="4069014"/>
            <a:ext cx="86628" cy="86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/>
          <p:nvPr/>
        </p:nvSpPr>
        <p:spPr>
          <a:xfrm>
            <a:off x="8251575" y="4438222"/>
            <a:ext cx="354654" cy="340560"/>
          </a:xfrm>
          <a:custGeom>
            <a:avLst/>
            <a:gdLst/>
            <a:ahLst/>
            <a:cxnLst/>
            <a:rect l="l" t="t" r="r" b="b"/>
            <a:pathLst>
              <a:path w="17766" h="17060" extrusionOk="0">
                <a:moveTo>
                  <a:pt x="9052" y="0"/>
                </a:moveTo>
                <a:cubicBezTo>
                  <a:pt x="9020" y="0"/>
                  <a:pt x="8987" y="1"/>
                  <a:pt x="8955" y="3"/>
                </a:cubicBezTo>
                <a:cubicBezTo>
                  <a:pt x="8026" y="50"/>
                  <a:pt x="7288" y="788"/>
                  <a:pt x="7216" y="1705"/>
                </a:cubicBezTo>
                <a:cubicBezTo>
                  <a:pt x="7169" y="2301"/>
                  <a:pt x="7431" y="2884"/>
                  <a:pt x="7895" y="3265"/>
                </a:cubicBezTo>
                <a:cubicBezTo>
                  <a:pt x="8252" y="3563"/>
                  <a:pt x="8467" y="4015"/>
                  <a:pt x="8455" y="4491"/>
                </a:cubicBezTo>
                <a:lnTo>
                  <a:pt x="8455" y="7623"/>
                </a:lnTo>
                <a:lnTo>
                  <a:pt x="5942" y="5611"/>
                </a:lnTo>
                <a:cubicBezTo>
                  <a:pt x="5573" y="5313"/>
                  <a:pt x="5359" y="4860"/>
                  <a:pt x="5359" y="4396"/>
                </a:cubicBezTo>
                <a:cubicBezTo>
                  <a:pt x="5337" y="3288"/>
                  <a:pt x="4434" y="2604"/>
                  <a:pt x="3512" y="2604"/>
                </a:cubicBezTo>
                <a:cubicBezTo>
                  <a:pt x="2968" y="2604"/>
                  <a:pt x="2417" y="2842"/>
                  <a:pt x="2037" y="3372"/>
                </a:cubicBezTo>
                <a:cubicBezTo>
                  <a:pt x="1144" y="4614"/>
                  <a:pt x="2085" y="6274"/>
                  <a:pt x="3509" y="6274"/>
                </a:cubicBezTo>
                <a:cubicBezTo>
                  <a:pt x="3642" y="6274"/>
                  <a:pt x="3779" y="6260"/>
                  <a:pt x="3918" y="6230"/>
                </a:cubicBezTo>
                <a:cubicBezTo>
                  <a:pt x="4024" y="6208"/>
                  <a:pt x="4130" y="6197"/>
                  <a:pt x="4236" y="6197"/>
                </a:cubicBezTo>
                <a:cubicBezTo>
                  <a:pt x="4598" y="6197"/>
                  <a:pt x="4955" y="6321"/>
                  <a:pt x="5240" y="6551"/>
                </a:cubicBezTo>
                <a:lnTo>
                  <a:pt x="7681" y="8504"/>
                </a:lnTo>
                <a:lnTo>
                  <a:pt x="4538" y="9218"/>
                </a:lnTo>
                <a:cubicBezTo>
                  <a:pt x="4427" y="9241"/>
                  <a:pt x="4315" y="9252"/>
                  <a:pt x="4205" y="9252"/>
                </a:cubicBezTo>
                <a:cubicBezTo>
                  <a:pt x="3852" y="9252"/>
                  <a:pt x="3509" y="9138"/>
                  <a:pt x="3228" y="8920"/>
                </a:cubicBezTo>
                <a:cubicBezTo>
                  <a:pt x="2878" y="8653"/>
                  <a:pt x="2494" y="8536"/>
                  <a:pt x="2123" y="8536"/>
                </a:cubicBezTo>
                <a:cubicBezTo>
                  <a:pt x="1006" y="8536"/>
                  <a:pt x="1" y="9604"/>
                  <a:pt x="358" y="10873"/>
                </a:cubicBezTo>
                <a:cubicBezTo>
                  <a:pt x="603" y="11749"/>
                  <a:pt x="1363" y="12210"/>
                  <a:pt x="2126" y="12210"/>
                </a:cubicBezTo>
                <a:cubicBezTo>
                  <a:pt x="2774" y="12210"/>
                  <a:pt x="3425" y="11877"/>
                  <a:pt x="3764" y="11183"/>
                </a:cubicBezTo>
                <a:cubicBezTo>
                  <a:pt x="3978" y="10754"/>
                  <a:pt x="4371" y="10456"/>
                  <a:pt x="4835" y="10361"/>
                </a:cubicBezTo>
                <a:lnTo>
                  <a:pt x="7883" y="9659"/>
                </a:lnTo>
                <a:lnTo>
                  <a:pt x="6478" y="12564"/>
                </a:lnTo>
                <a:cubicBezTo>
                  <a:pt x="6264" y="12980"/>
                  <a:pt x="5871" y="13290"/>
                  <a:pt x="5419" y="13397"/>
                </a:cubicBezTo>
                <a:cubicBezTo>
                  <a:pt x="3752" y="13814"/>
                  <a:pt x="3526" y="16100"/>
                  <a:pt x="5085" y="16826"/>
                </a:cubicBezTo>
                <a:cubicBezTo>
                  <a:pt x="5353" y="16953"/>
                  <a:pt x="5623" y="17010"/>
                  <a:pt x="5882" y="17010"/>
                </a:cubicBezTo>
                <a:cubicBezTo>
                  <a:pt x="7131" y="17010"/>
                  <a:pt x="8137" y="15677"/>
                  <a:pt x="7526" y="14385"/>
                </a:cubicBezTo>
                <a:cubicBezTo>
                  <a:pt x="7336" y="13957"/>
                  <a:pt x="7336" y="13457"/>
                  <a:pt x="7550" y="13040"/>
                </a:cubicBezTo>
                <a:lnTo>
                  <a:pt x="8907" y="10218"/>
                </a:lnTo>
                <a:lnTo>
                  <a:pt x="10300" y="13123"/>
                </a:lnTo>
                <a:cubicBezTo>
                  <a:pt x="10503" y="13552"/>
                  <a:pt x="10503" y="14040"/>
                  <a:pt x="10300" y="14469"/>
                </a:cubicBezTo>
                <a:cubicBezTo>
                  <a:pt x="9712" y="15760"/>
                  <a:pt x="10731" y="17059"/>
                  <a:pt x="11962" y="17059"/>
                </a:cubicBezTo>
                <a:cubicBezTo>
                  <a:pt x="12252" y="17059"/>
                  <a:pt x="12553" y="16987"/>
                  <a:pt x="12848" y="16826"/>
                </a:cubicBezTo>
                <a:cubicBezTo>
                  <a:pt x="13658" y="16386"/>
                  <a:pt x="14015" y="15397"/>
                  <a:pt x="13682" y="14540"/>
                </a:cubicBezTo>
                <a:cubicBezTo>
                  <a:pt x="13455" y="13981"/>
                  <a:pt x="12979" y="13576"/>
                  <a:pt x="12396" y="13433"/>
                </a:cubicBezTo>
                <a:cubicBezTo>
                  <a:pt x="11931" y="13314"/>
                  <a:pt x="11550" y="13004"/>
                  <a:pt x="11348" y="12576"/>
                </a:cubicBezTo>
                <a:lnTo>
                  <a:pt x="10003" y="9754"/>
                </a:lnTo>
                <a:lnTo>
                  <a:pt x="13134" y="10480"/>
                </a:lnTo>
                <a:cubicBezTo>
                  <a:pt x="13598" y="10587"/>
                  <a:pt x="13979" y="10897"/>
                  <a:pt x="14182" y="11314"/>
                </a:cubicBezTo>
                <a:cubicBezTo>
                  <a:pt x="14528" y="11997"/>
                  <a:pt x="15166" y="12316"/>
                  <a:pt x="15801" y="12316"/>
                </a:cubicBezTo>
                <a:cubicBezTo>
                  <a:pt x="16626" y="12316"/>
                  <a:pt x="17448" y="11777"/>
                  <a:pt x="17623" y="10802"/>
                </a:cubicBezTo>
                <a:cubicBezTo>
                  <a:pt x="17765" y="9897"/>
                  <a:pt x="17230" y="9004"/>
                  <a:pt x="16349" y="8730"/>
                </a:cubicBezTo>
                <a:cubicBezTo>
                  <a:pt x="16175" y="8679"/>
                  <a:pt x="15996" y="8654"/>
                  <a:pt x="15819" y="8654"/>
                </a:cubicBezTo>
                <a:cubicBezTo>
                  <a:pt x="15413" y="8654"/>
                  <a:pt x="15013" y="8786"/>
                  <a:pt x="14682" y="9051"/>
                </a:cubicBezTo>
                <a:cubicBezTo>
                  <a:pt x="14411" y="9261"/>
                  <a:pt x="14076" y="9368"/>
                  <a:pt x="13734" y="9368"/>
                </a:cubicBezTo>
                <a:cubicBezTo>
                  <a:pt x="13610" y="9368"/>
                  <a:pt x="13484" y="9354"/>
                  <a:pt x="13360" y="9325"/>
                </a:cubicBezTo>
                <a:lnTo>
                  <a:pt x="10312" y="8623"/>
                </a:lnTo>
                <a:lnTo>
                  <a:pt x="12836" y="6623"/>
                </a:lnTo>
                <a:cubicBezTo>
                  <a:pt x="13115" y="6407"/>
                  <a:pt x="13455" y="6286"/>
                  <a:pt x="13805" y="6286"/>
                </a:cubicBezTo>
                <a:cubicBezTo>
                  <a:pt x="13918" y="6286"/>
                  <a:pt x="14032" y="6299"/>
                  <a:pt x="14146" y="6325"/>
                </a:cubicBezTo>
                <a:cubicBezTo>
                  <a:pt x="14275" y="6350"/>
                  <a:pt x="14400" y="6363"/>
                  <a:pt x="14523" y="6363"/>
                </a:cubicBezTo>
                <a:cubicBezTo>
                  <a:pt x="15994" y="6363"/>
                  <a:pt x="16932" y="4603"/>
                  <a:pt x="15932" y="3372"/>
                </a:cubicBezTo>
                <a:cubicBezTo>
                  <a:pt x="15549" y="2901"/>
                  <a:pt x="15033" y="2690"/>
                  <a:pt x="14525" y="2690"/>
                </a:cubicBezTo>
                <a:cubicBezTo>
                  <a:pt x="13594" y="2690"/>
                  <a:pt x="12689" y="3398"/>
                  <a:pt x="12681" y="4515"/>
                </a:cubicBezTo>
                <a:cubicBezTo>
                  <a:pt x="12670" y="4991"/>
                  <a:pt x="12443" y="5432"/>
                  <a:pt x="12074" y="5718"/>
                </a:cubicBezTo>
                <a:lnTo>
                  <a:pt x="9622" y="7670"/>
                </a:lnTo>
                <a:lnTo>
                  <a:pt x="9622" y="4456"/>
                </a:lnTo>
                <a:cubicBezTo>
                  <a:pt x="9633" y="3979"/>
                  <a:pt x="9860" y="3539"/>
                  <a:pt x="10217" y="3241"/>
                </a:cubicBezTo>
                <a:cubicBezTo>
                  <a:pt x="11549" y="2131"/>
                  <a:pt x="10748" y="0"/>
                  <a:pt x="9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B592D-9C9C-44A5-A49B-2ACC08CE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72" y="181701"/>
            <a:ext cx="3033527" cy="481105"/>
          </a:xfrm>
        </p:spPr>
        <p:txBody>
          <a:bodyPr/>
          <a:lstStyle/>
          <a:p>
            <a:r>
              <a:rPr lang="en-US" sz="2000" dirty="0"/>
              <a:t>Distribution analysis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559249C-00F8-45B9-8F2C-465D8AB83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r="2680"/>
          <a:stretch/>
        </p:blipFill>
        <p:spPr bwMode="auto">
          <a:xfrm>
            <a:off x="1120621" y="3647530"/>
            <a:ext cx="2180182" cy="137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79A5DB7-0172-41BB-8553-3F2973263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4" r="85"/>
          <a:stretch/>
        </p:blipFill>
        <p:spPr bwMode="auto">
          <a:xfrm>
            <a:off x="5909674" y="2092011"/>
            <a:ext cx="2179710" cy="137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ABB000D-494B-469B-B25A-ED536DD9B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0" r="-685"/>
          <a:stretch/>
        </p:blipFill>
        <p:spPr bwMode="auto">
          <a:xfrm>
            <a:off x="2489688" y="624330"/>
            <a:ext cx="2131091" cy="132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241F8D5-AE3E-469C-84BD-779FC6298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 bwMode="auto">
          <a:xfrm>
            <a:off x="4553431" y="594843"/>
            <a:ext cx="2064545" cy="13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D011FAB-09B2-429E-96D0-B29F77241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041" r="84"/>
          <a:stretch/>
        </p:blipFill>
        <p:spPr bwMode="auto">
          <a:xfrm>
            <a:off x="5990629" y="3686059"/>
            <a:ext cx="2181564" cy="1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BB80E52-3F51-4683-B6AD-651EBBF7A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8" r="768"/>
          <a:stretch/>
        </p:blipFill>
        <p:spPr bwMode="auto">
          <a:xfrm>
            <a:off x="1216470" y="2272291"/>
            <a:ext cx="1950432" cy="12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257" descr="Chart, pie chart&#10;&#10;Description automatically generated">
            <a:extLst>
              <a:ext uri="{FF2B5EF4-FFF2-40B4-BE49-F238E27FC236}">
                <a16:creationId xmlns:a16="http://schemas.microsoft.com/office/drawing/2014/main" id="{DBC8ADBF-5A72-479E-B827-CB6CBAD08A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66" t="16085" r="50000" b="23386"/>
          <a:stretch/>
        </p:blipFill>
        <p:spPr>
          <a:xfrm>
            <a:off x="3451339" y="2231742"/>
            <a:ext cx="2271487" cy="2640834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6BBEA5DD-0887-4B27-AC4D-2B876F0BDDC3}"/>
              </a:ext>
            </a:extLst>
          </p:cNvPr>
          <p:cNvSpPr txBox="1"/>
          <p:nvPr/>
        </p:nvSpPr>
        <p:spPr>
          <a:xfrm>
            <a:off x="4599616" y="409526"/>
            <a:ext cx="2043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Wave rating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7A7649-CA54-4B53-B10E-7EF559E96CCF}"/>
              </a:ext>
            </a:extLst>
          </p:cNvPr>
          <p:cNvSpPr txBox="1"/>
          <p:nvPr/>
        </p:nvSpPr>
        <p:spPr>
          <a:xfrm>
            <a:off x="6059645" y="1893656"/>
            <a:ext cx="2043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High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C22885-89B2-4D23-B241-BBDD969BAEB1}"/>
              </a:ext>
            </a:extLst>
          </p:cNvPr>
          <p:cNvSpPr txBox="1"/>
          <p:nvPr/>
        </p:nvSpPr>
        <p:spPr>
          <a:xfrm>
            <a:off x="6060901" y="3471604"/>
            <a:ext cx="2042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0FD2AB-6B6F-43DC-80B3-AC5E325BE938}"/>
              </a:ext>
            </a:extLst>
          </p:cNvPr>
          <p:cNvSpPr txBox="1"/>
          <p:nvPr/>
        </p:nvSpPr>
        <p:spPr>
          <a:xfrm>
            <a:off x="1168462" y="3471604"/>
            <a:ext cx="2125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Medium high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E59280-0BA8-4EB6-82B8-9E8D119E1DFF}"/>
              </a:ext>
            </a:extLst>
          </p:cNvPr>
          <p:cNvSpPr txBox="1"/>
          <p:nvPr/>
        </p:nvSpPr>
        <p:spPr>
          <a:xfrm>
            <a:off x="1264478" y="1999281"/>
            <a:ext cx="195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Medium 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D05B3-34C5-4A32-85C7-5DAFC780C435}"/>
              </a:ext>
            </a:extLst>
          </p:cNvPr>
          <p:cNvSpPr txBox="1"/>
          <p:nvPr/>
        </p:nvSpPr>
        <p:spPr>
          <a:xfrm>
            <a:off x="2683533" y="385807"/>
            <a:ext cx="1937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skerville Old Face" panose="02020602080505020303" pitchFamily="18" charset="0"/>
              </a:rPr>
              <a:t>Polarized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052882EB-8553-458D-A66E-E9DC9AF5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10446" r="-632"/>
          <a:stretch/>
        </p:blipFill>
        <p:spPr bwMode="auto">
          <a:xfrm>
            <a:off x="590776" y="627845"/>
            <a:ext cx="1498813" cy="10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25B78-CF9B-456C-AE18-03A2A277A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9276"/>
          <a:stretch/>
        </p:blipFill>
        <p:spPr bwMode="auto">
          <a:xfrm>
            <a:off x="2452642" y="622960"/>
            <a:ext cx="1560525" cy="10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5491A64-ADC6-4F41-9110-ADBFC89C5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3040"/>
          <a:stretch/>
        </p:blipFill>
        <p:spPr bwMode="auto">
          <a:xfrm>
            <a:off x="4326092" y="619165"/>
            <a:ext cx="158071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13099F6-96F0-4AE9-A317-27CC2FA0E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0345" r="435"/>
          <a:stretch/>
        </p:blipFill>
        <p:spPr bwMode="auto">
          <a:xfrm>
            <a:off x="6219727" y="592606"/>
            <a:ext cx="144379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3BA573A-0EC7-4F35-916E-AFB15A70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3" y="0"/>
            <a:ext cx="5679736" cy="481105"/>
          </a:xfrm>
        </p:spPr>
        <p:txBody>
          <a:bodyPr/>
          <a:lstStyle/>
          <a:p>
            <a:r>
              <a:rPr lang="en-US" sz="2000" dirty="0"/>
              <a:t>G</a:t>
            </a:r>
            <a:r>
              <a:rPr lang="en-US" altLang="zh-CN" sz="2000" dirty="0"/>
              <a:t>enre analysis 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9A7262-CE64-4284-9847-FEA9893885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17" y="528990"/>
            <a:ext cx="574065" cy="642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E2E68-9FE2-450B-9E9D-1A737ACB09D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247" y="590660"/>
            <a:ext cx="607695" cy="642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872E26-E08E-4A2F-939A-D1324B21FC9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0635" y="481105"/>
            <a:ext cx="712954" cy="64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20D182-B1DF-4E30-8F1F-D08548522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8905" y="528990"/>
            <a:ext cx="651326" cy="6421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4780D6-C924-4DE6-A661-08C80B0A23D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6716" r="95"/>
          <a:stretch/>
        </p:blipFill>
        <p:spPr>
          <a:xfrm>
            <a:off x="259881" y="1656632"/>
            <a:ext cx="7499725" cy="35055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F00CD3-9B2B-400D-B968-17352D950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333" y="2080851"/>
            <a:ext cx="1549667" cy="26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4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3E695-3A98-4D24-9D88-EB9A16AB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9759"/>
            <a:ext cx="7680838" cy="3287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E462F-5A0A-4EE6-9A06-51175DE90D4C}"/>
              </a:ext>
            </a:extLst>
          </p:cNvPr>
          <p:cNvSpPr txBox="1"/>
          <p:nvPr/>
        </p:nvSpPr>
        <p:spPr>
          <a:xfrm>
            <a:off x="197108" y="115933"/>
            <a:ext cx="49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DM Sans" pitchFamily="2" charset="0"/>
              </a:rPr>
              <a:t>Consistent good rating</a:t>
            </a:r>
          </a:p>
          <a:p>
            <a:r>
              <a:rPr lang="en-US" dirty="0">
                <a:latin typeface="DM Sans" pitchFamily="2" charset="0"/>
              </a:rPr>
              <a:t>Other examples: D</a:t>
            </a:r>
            <a:r>
              <a:rPr lang="en-US" altLang="zh-CN" dirty="0">
                <a:latin typeface="DM Sans" pitchFamily="2" charset="0"/>
              </a:rPr>
              <a:t>ocumentary, animation, history</a:t>
            </a:r>
            <a:endParaRPr lang="en-US" dirty="0">
              <a:latin typeface="DM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0FAA2-CAA5-42E9-AEB5-C8C32DB4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333" y="2157253"/>
            <a:ext cx="1549667" cy="26571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0C4CBC-9A56-4025-86CA-C9860EA30A49}"/>
              </a:ext>
            </a:extLst>
          </p:cNvPr>
          <p:cNvCxnSpPr/>
          <p:nvPr/>
        </p:nvCxnSpPr>
        <p:spPr>
          <a:xfrm>
            <a:off x="7594333" y="2510147"/>
            <a:ext cx="190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FE7E0EA9-126A-4EED-A3E7-7B6830342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10446" r="-632"/>
          <a:stretch/>
        </p:blipFill>
        <p:spPr bwMode="auto">
          <a:xfrm>
            <a:off x="415847" y="794822"/>
            <a:ext cx="1498813" cy="10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2146B-3BB2-4B76-9EB0-454871B35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9276"/>
          <a:stretch/>
        </p:blipFill>
        <p:spPr bwMode="auto">
          <a:xfrm>
            <a:off x="2277713" y="789937"/>
            <a:ext cx="1560525" cy="10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11659B7A-E42F-441B-805B-C417A1454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3040"/>
          <a:stretch/>
        </p:blipFill>
        <p:spPr bwMode="auto">
          <a:xfrm>
            <a:off x="4151163" y="786142"/>
            <a:ext cx="158071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D799D8F-7C13-4322-9AAE-15E9A9A44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0345" r="435"/>
          <a:stretch/>
        </p:blipFill>
        <p:spPr bwMode="auto">
          <a:xfrm>
            <a:off x="6044798" y="759583"/>
            <a:ext cx="144379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7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7DECE-EF78-4AD6-B20F-7526E2C5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7015"/>
            <a:ext cx="7776483" cy="3375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F7412-6D0F-4118-944E-51CD6347F970}"/>
              </a:ext>
            </a:extLst>
          </p:cNvPr>
          <p:cNvSpPr txBox="1"/>
          <p:nvPr/>
        </p:nvSpPr>
        <p:spPr>
          <a:xfrm>
            <a:off x="104037" y="176198"/>
            <a:ext cx="49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DM Sans" pitchFamily="2" charset="0"/>
              </a:rPr>
              <a:t>Consistent bad rating</a:t>
            </a:r>
          </a:p>
          <a:p>
            <a:r>
              <a:rPr lang="en-US" dirty="0">
                <a:latin typeface="DM Sans" pitchFamily="2" charset="0"/>
              </a:rPr>
              <a:t>Other examples: Horror, Thrill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867E2-D970-4071-8B52-E990792274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333" y="2302970"/>
            <a:ext cx="1549667" cy="26571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CD6E5C-63D5-41E3-9070-0A25950E4434}"/>
              </a:ext>
            </a:extLst>
          </p:cNvPr>
          <p:cNvCxnSpPr/>
          <p:nvPr/>
        </p:nvCxnSpPr>
        <p:spPr>
          <a:xfrm>
            <a:off x="7501467" y="4304748"/>
            <a:ext cx="27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0D0761A4-0ECE-4FE0-A760-10F4313D4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10446" r="-632"/>
          <a:stretch/>
        </p:blipFill>
        <p:spPr bwMode="auto">
          <a:xfrm>
            <a:off x="428726" y="730196"/>
            <a:ext cx="1498813" cy="10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0410D-8E11-407D-868F-578BF42AC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9276"/>
          <a:stretch/>
        </p:blipFill>
        <p:spPr bwMode="auto">
          <a:xfrm>
            <a:off x="2290592" y="725311"/>
            <a:ext cx="1560525" cy="10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C8B4B40D-4030-4F00-B49E-7212C35A0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3040"/>
          <a:stretch/>
        </p:blipFill>
        <p:spPr bwMode="auto">
          <a:xfrm>
            <a:off x="4164042" y="721516"/>
            <a:ext cx="158071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085EC54-81EE-4FCA-A7C8-7007AE2B2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0345" r="435"/>
          <a:stretch/>
        </p:blipFill>
        <p:spPr bwMode="auto">
          <a:xfrm>
            <a:off x="6057677" y="694957"/>
            <a:ext cx="1443790" cy="10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96247"/>
      </p:ext>
    </p:extLst>
  </p:cSld>
  <p:clrMapOvr>
    <a:masterClrMapping/>
  </p:clrMapOvr>
</p:sld>
</file>

<file path=ppt/theme/theme1.xml><?xml version="1.0" encoding="utf-8"?>
<a:theme xmlns:a="http://schemas.openxmlformats.org/drawingml/2006/main" name="Film Industry Analysis by Slidesgo">
  <a:themeElements>
    <a:clrScheme name="Simple Light">
      <a:dk1>
        <a:srgbClr val="000000"/>
      </a:dk1>
      <a:lt1>
        <a:srgbClr val="FFFCF5"/>
      </a:lt1>
      <a:dk2>
        <a:srgbClr val="B0CD3D"/>
      </a:dk2>
      <a:lt2>
        <a:srgbClr val="ED6749"/>
      </a:lt2>
      <a:accent1>
        <a:srgbClr val="FAAE62"/>
      </a:accent1>
      <a:accent2>
        <a:srgbClr val="DE9576"/>
      </a:accent2>
      <a:accent3>
        <a:srgbClr val="EFD048"/>
      </a:accent3>
      <a:accent4>
        <a:srgbClr val="D9B991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269</Words>
  <Application>Microsoft Office PowerPoint</Application>
  <PresentationFormat>On-screen Show (16:9)</PresentationFormat>
  <Paragraphs>49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Anaheim</vt:lpstr>
      <vt:lpstr>Baskerville Old Face</vt:lpstr>
      <vt:lpstr>PT Serif</vt:lpstr>
      <vt:lpstr>DM Sans</vt:lpstr>
      <vt:lpstr>Roboto Condensed Light</vt:lpstr>
      <vt:lpstr>Roboto</vt:lpstr>
      <vt:lpstr>Film Industry Analysis by Slidesgo</vt:lpstr>
      <vt:lpstr>Movies Rating Distribution Analysis</vt:lpstr>
      <vt:lpstr>Ineligible impact of movie user score</vt:lpstr>
      <vt:lpstr>PowerPoint Presentation</vt:lpstr>
      <vt:lpstr>PowerPoint Presentation</vt:lpstr>
      <vt:lpstr>PowerPoint Presentation</vt:lpstr>
      <vt:lpstr>Distribution analysis</vt:lpstr>
      <vt:lpstr>Genre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 Industry Analysis</dc:title>
  <cp:lastModifiedBy>zimu su</cp:lastModifiedBy>
  <cp:revision>25</cp:revision>
  <dcterms:modified xsi:type="dcterms:W3CDTF">2022-03-23T00:11:11Z</dcterms:modified>
</cp:coreProperties>
</file>